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425" r:id="rId2"/>
    <p:sldId id="1218" r:id="rId3"/>
    <p:sldId id="2007578688" r:id="rId4"/>
    <p:sldId id="2007578689" r:id="rId5"/>
    <p:sldId id="2007578690" r:id="rId6"/>
    <p:sldId id="2007578691" r:id="rId7"/>
    <p:sldId id="2007578692" r:id="rId8"/>
    <p:sldId id="2007578693" r:id="rId9"/>
    <p:sldId id="2007578694" r:id="rId10"/>
    <p:sldId id="2007578695" r:id="rId11"/>
    <p:sldId id="2007578681" r:id="rId12"/>
    <p:sldId id="2007578682" r:id="rId13"/>
    <p:sldId id="2007578696" r:id="rId14"/>
    <p:sldId id="2007578697" r:id="rId15"/>
    <p:sldId id="2007578698" r:id="rId16"/>
    <p:sldId id="2007578699" r:id="rId17"/>
    <p:sldId id="2007578700" r:id="rId18"/>
    <p:sldId id="2007578701" r:id="rId19"/>
    <p:sldId id="2007578703" r:id="rId20"/>
    <p:sldId id="2007578702" r:id="rId21"/>
    <p:sldId id="2007578704" r:id="rId22"/>
    <p:sldId id="2007578705" r:id="rId23"/>
    <p:sldId id="2007578706" r:id="rId24"/>
    <p:sldId id="2007578707" r:id="rId25"/>
    <p:sldId id="2007578683" r:id="rId26"/>
    <p:sldId id="275" r:id="rId27"/>
    <p:sldId id="2007578678" r:id="rId28"/>
    <p:sldId id="2007578679" r:id="rId29"/>
    <p:sldId id="2007578680" r:id="rId30"/>
    <p:sldId id="2007578687" r:id="rId31"/>
    <p:sldId id="2007578686" r:id="rId32"/>
    <p:sldId id="2007578676"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guide id="4" pos="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D66"/>
    <a:srgbClr val="E9D7CB"/>
    <a:srgbClr val="CBB894"/>
    <a:srgbClr val="B78B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53" autoAdjust="0"/>
    <p:restoredTop sz="93208" autoAdjust="0"/>
  </p:normalViewPr>
  <p:slideViewPr>
    <p:cSldViewPr snapToGrid="0" showGuides="1">
      <p:cViewPr varScale="1">
        <p:scale>
          <a:sx n="112" d="100"/>
          <a:sy n="112" d="100"/>
        </p:scale>
        <p:origin x="368" y="176"/>
      </p:cViewPr>
      <p:guideLst>
        <p:guide pos="3840"/>
        <p:guide orient="horz" pos="2160"/>
        <p:guide pos="461"/>
      </p:guideLst>
    </p:cSldViewPr>
  </p:slideViewPr>
  <p:notesTextViewPr>
    <p:cViewPr>
      <p:scale>
        <a:sx n="1" d="1"/>
        <a:sy n="1" d="1"/>
      </p:scale>
      <p:origin x="0" y="0"/>
    </p:cViewPr>
  </p:notesTextViewPr>
  <p:sorterViewPr>
    <p:cViewPr>
      <p:scale>
        <a:sx n="1" d="1"/>
        <a:sy n="1" d="1"/>
      </p:scale>
      <p:origin x="0" y="-3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C792A4F9-3B42-4885-8965-A53FC2B65794}" type="datetimeFigureOut">
              <a:rPr lang="zh-CN" altLang="en-US" smtClean="0"/>
              <a:pPr/>
              <a:t>2024/11/12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312A3768-CE0B-44D0-B111-525D4CCDDA79}" type="slidenum">
              <a:rPr lang="zh-CN" altLang="en-US" smtClean="0"/>
              <a:pPr/>
              <a:t>‹#›</a:t>
            </a:fld>
            <a:endParaRPr lang="zh-CN" altLang="en-US" dirty="0"/>
          </a:p>
        </p:txBody>
      </p:sp>
    </p:spTree>
    <p:extLst>
      <p:ext uri="{BB962C8B-B14F-4D97-AF65-F5344CB8AC3E}">
        <p14:creationId xmlns:p14="http://schemas.microsoft.com/office/powerpoint/2010/main" val="6025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2A3768-CE0B-44D0-B111-525D4CCDDA79}" type="slidenum">
              <a:rPr lang="zh-CN" altLang="en-US" smtClean="0"/>
              <a:t>1</a:t>
            </a:fld>
            <a:endParaRPr lang="zh-CN" altLang="en-US"/>
          </a:p>
        </p:txBody>
      </p:sp>
    </p:spTree>
    <p:extLst>
      <p:ext uri="{BB962C8B-B14F-4D97-AF65-F5344CB8AC3E}">
        <p14:creationId xmlns:p14="http://schemas.microsoft.com/office/powerpoint/2010/main" val="2780069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2A3768-CE0B-44D0-B111-525D4CCDDA79}" type="slidenum">
              <a:rPr lang="zh-CN" altLang="en-US" smtClean="0"/>
              <a:t>32</a:t>
            </a:fld>
            <a:endParaRPr lang="zh-CN" altLang="en-US"/>
          </a:p>
        </p:txBody>
      </p:sp>
    </p:spTree>
    <p:extLst>
      <p:ext uri="{BB962C8B-B14F-4D97-AF65-F5344CB8AC3E}">
        <p14:creationId xmlns:p14="http://schemas.microsoft.com/office/powerpoint/2010/main" val="2600199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568E1-651C-A84F-B869-5EEE8F67A93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0C6987-08FC-C952-7722-71A7DF6D21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75D422-F1C5-B09F-86C2-7223318F8E5A}"/>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76C5D24D-D6D4-FFFD-B836-C0870F003C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CB87BB-F27F-48FD-07DF-2A7455E2C73E}"/>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33064794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E120A-16F6-8BBC-0CCE-316A57B36C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194FA7A-CA85-21B1-710D-011E7906399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971720-4477-F19E-C289-C5FCE9C2C747}"/>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259007C2-8C2C-D5EE-864D-DA4F2835EB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012306-9DEF-EB82-4ABD-5DF282F001E3}"/>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587098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252DF65-D6D8-BA09-AEDC-DBF5A946740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71441F2-5BF3-BB69-77C1-70C308890EB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57F37E-C9A9-7AE0-B7C9-BBF5EFF903BA}"/>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32C4D3FB-A8B1-B223-14E2-745A6B1697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95138D-740A-0019-7857-DE9FF091BED5}"/>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3524615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01143-855F-2E44-4F7D-3FAF22D4D02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4C00F-A6D0-5302-BBBC-B998B59DABB4}"/>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4" name="页脚占位符 3">
            <a:extLst>
              <a:ext uri="{FF2B5EF4-FFF2-40B4-BE49-F238E27FC236}">
                <a16:creationId xmlns:a16="http://schemas.microsoft.com/office/drawing/2014/main" id="{6B0B988C-59E3-AB36-A97F-DADE8CD8EA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4C7D6C-6C60-6A2A-40C1-FB4AC2E66EBA}"/>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277869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762034"/>
      </p:ext>
    </p:extLst>
  </p:cSld>
  <p:clrMapOvr>
    <a:masterClrMapping/>
  </p:clrMapOvr>
  <p:extLst>
    <p:ext uri="{DCECCB84-F9BA-43D5-87BE-67443E8EF086}">
      <p15:sldGuideLst xmlns:p15="http://schemas.microsoft.com/office/powerpoint/2012/main">
        <p15:guide id="1" orient="horz" pos="2160">
          <p15:clr>
            <a:srgbClr val="F26B43"/>
          </p15:clr>
        </p15:guide>
        <p15:guide id="2" pos="3840">
          <p15:clr>
            <a:srgbClr val="F26B43"/>
          </p15:clr>
        </p15:guide>
        <p15:guide id="3" pos="211">
          <p15:clr>
            <a:srgbClr val="F26B43"/>
          </p15:clr>
        </p15:guide>
        <p15:guide id="4" pos="7469">
          <p15:clr>
            <a:srgbClr val="F26B43"/>
          </p15:clr>
        </p15:guide>
        <p15:guide id="5" orient="horz" pos="346">
          <p15:clr>
            <a:srgbClr val="F26B43"/>
          </p15:clr>
        </p15:guide>
        <p15:guide id="6" orient="horz" pos="3974">
          <p15:clr>
            <a:srgbClr val="F26B43"/>
          </p15:clr>
        </p15:guide>
        <p15:guide id="7" orient="horz" pos="414">
          <p15:clr>
            <a:srgbClr val="F26B43"/>
          </p15:clr>
        </p15:guide>
        <p15:guide id="8" orient="horz" pos="3906">
          <p15:clr>
            <a:srgbClr val="F26B43"/>
          </p15:clr>
        </p15:guide>
        <p15:guide id="9" pos="279">
          <p15:clr>
            <a:srgbClr val="F26B43"/>
          </p15:clr>
        </p15:guide>
        <p15:guide id="10" pos="7401">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8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9A060-2553-0129-3180-5B238E8B7F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DD7E3D-7B8D-F9E5-D1DF-2C9686A2FB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38296D-3CE7-665A-02D3-E45314BB3346}"/>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84536A19-5DA7-0ABE-5080-AF13654DE8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3EF170-712E-735F-CA42-EB6770FA7BB0}"/>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1718418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21DF4-E3DD-8D3D-0898-98674EB0E2F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2139ED-A212-9200-3476-2D3B04967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9B1F04-1253-46F4-4509-2001D9DDCB39}"/>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E7CC80DC-4A4F-69BC-6BFF-2B77162BC1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E1ED8B-C345-8506-9706-6F806FF86DB3}"/>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1736033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002B8-E890-7293-9D4E-C96B56A9E4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2F4C0F-06A4-3517-8E9F-D470A7F5E6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A65A6B-885F-81E3-49DA-18352569A5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70B0662-1F6D-F7A3-C8A9-6EDD23DF0A6E}"/>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6" name="页脚占位符 5">
            <a:extLst>
              <a:ext uri="{FF2B5EF4-FFF2-40B4-BE49-F238E27FC236}">
                <a16:creationId xmlns:a16="http://schemas.microsoft.com/office/drawing/2014/main" id="{45C35D13-990B-00A3-1181-08E32AC2DF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A0E7A7-2245-44ED-C069-60A38192FC9F}"/>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98794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17012-0D0C-B360-F39B-C15BA6FB8B1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4471AFC-0A22-F08F-1467-806D63BD07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77E6458-4B09-7CF9-4C51-1E683B61F20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2924E90-4E48-3E4A-CF95-3147159EDC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6772778-327F-8495-3B83-200966A1AF4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15C5B90-C262-BEEC-EE0B-38A4CA47FD73}"/>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8" name="页脚占位符 7">
            <a:extLst>
              <a:ext uri="{FF2B5EF4-FFF2-40B4-BE49-F238E27FC236}">
                <a16:creationId xmlns:a16="http://schemas.microsoft.com/office/drawing/2014/main" id="{56E5FD98-C3AF-BFF2-2088-A20807F765F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9E13F5-48EE-7B33-1C9A-DF18E7746962}"/>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975938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88341-99C6-7612-166F-0264E423579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4C5972C-2725-56A5-EEC9-20A7FC9DAE87}"/>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4" name="页脚占位符 3">
            <a:extLst>
              <a:ext uri="{FF2B5EF4-FFF2-40B4-BE49-F238E27FC236}">
                <a16:creationId xmlns:a16="http://schemas.microsoft.com/office/drawing/2014/main" id="{77FC7B6A-0CC7-004F-04C4-815B93DD017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3D3A0EA-B881-8848-1A88-9F6F83FFDB8C}"/>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100304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B3FC6C-4118-02BF-9A00-D81592ACDBB7}"/>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3" name="页脚占位符 2">
            <a:extLst>
              <a:ext uri="{FF2B5EF4-FFF2-40B4-BE49-F238E27FC236}">
                <a16:creationId xmlns:a16="http://schemas.microsoft.com/office/drawing/2014/main" id="{6631131E-2DC5-3D97-D192-1DE1546DBB5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62924E8-B981-EE61-6832-52DB5EF30C21}"/>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365947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77F29-77A6-FEF8-4188-87C7EA876D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3FB76F4-8DFF-2FCC-1DF2-7ED1A0C7E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FC77E82-1C7D-E62C-7AFB-3DF6393C4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01D1B2-49D4-E456-FB8B-24E7F7A8FB33}"/>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6" name="页脚占位符 5">
            <a:extLst>
              <a:ext uri="{FF2B5EF4-FFF2-40B4-BE49-F238E27FC236}">
                <a16:creationId xmlns:a16="http://schemas.microsoft.com/office/drawing/2014/main" id="{B2C2BACA-F159-4F63-26BF-2DD077273C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006ED1-A77A-3936-BD5C-B83F85CCA36B}"/>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7457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FF205A-0778-54AA-6540-80792032E5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547DF5-3A5D-A5FC-C54C-65CB13B859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6684A9-6A5C-2CD7-3C10-7372D5103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E8E682-180D-5681-222D-9D90629F98D6}"/>
              </a:ext>
            </a:extLst>
          </p:cNvPr>
          <p:cNvSpPr>
            <a:spLocks noGrp="1"/>
          </p:cNvSpPr>
          <p:nvPr>
            <p:ph type="dt" sz="half" idx="10"/>
          </p:nvPr>
        </p:nvSpPr>
        <p:spPr/>
        <p:txBody>
          <a:bodyPr/>
          <a:lstStyle/>
          <a:p>
            <a:fld id="{9A8C2A57-0E84-4460-A8DE-5FCDB91F9333}" type="datetimeFigureOut">
              <a:rPr lang="zh-CN" altLang="en-US" smtClean="0"/>
              <a:t>2024/11/12</a:t>
            </a:fld>
            <a:endParaRPr lang="zh-CN" altLang="en-US"/>
          </a:p>
        </p:txBody>
      </p:sp>
      <p:sp>
        <p:nvSpPr>
          <p:cNvPr id="6" name="页脚占位符 5">
            <a:extLst>
              <a:ext uri="{FF2B5EF4-FFF2-40B4-BE49-F238E27FC236}">
                <a16:creationId xmlns:a16="http://schemas.microsoft.com/office/drawing/2014/main" id="{1595965F-4000-016E-006D-6CB6DADDA8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B6C3BA-8826-DB66-32F7-A0CA72A763CA}"/>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188379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microsoft.com/office/2007/relationships/hdphoto" Target="../media/hdphoto2.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2390C0C-0DD2-5804-3600-BC916341A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949FA410-51D7-DCED-BA8A-2F675735E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9E2EE8-FE47-5D16-EA5E-D266535CF7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C2A57-0E84-4460-A8DE-5FCDB91F9333}"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A48AF314-BF9E-A86F-3189-F9C5AF0301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E4841DD-C9B3-C5EB-8133-AA08FC08F1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D79D4-5E20-45B7-A024-E7C473D028A1}" type="slidenum">
              <a:rPr lang="zh-CN" altLang="en-US" smtClean="0"/>
              <a:t>‹#›</a:t>
            </a:fld>
            <a:endParaRPr lang="zh-CN" altLang="en-US"/>
          </a:p>
        </p:txBody>
      </p:sp>
      <p:pic>
        <p:nvPicPr>
          <p:cNvPr id="10" name="Picture 2" descr="查看图片">
            <a:extLst>
              <a:ext uri="{FF2B5EF4-FFF2-40B4-BE49-F238E27FC236}">
                <a16:creationId xmlns:a16="http://schemas.microsoft.com/office/drawing/2014/main" id="{505DC822-EF0D-7E5D-94E7-598B1A4B6E68}"/>
              </a:ext>
            </a:extLst>
          </p:cNvPr>
          <p:cNvPicPr>
            <a:picLocks noChangeAspect="1" noChangeArrowheads="1"/>
          </p:cNvPicPr>
          <p:nvPr userDrawn="1"/>
        </p:nvPicPr>
        <p:blipFill>
          <a:blip r:embed="rId16">
            <a:extLst>
              <a:ext uri="{BEBA8EAE-BF5A-486C-A8C5-ECC9F3942E4B}">
                <a14:imgProps xmlns:a14="http://schemas.microsoft.com/office/drawing/2010/main">
                  <a14:imgLayer r:embed="rId1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23C6D6D6-BB12-0820-E1D0-899E69254470}"/>
              </a:ext>
            </a:extLst>
          </p:cNvPr>
          <p:cNvPicPr>
            <a:picLocks noChangeAspect="1"/>
          </p:cNvPicPr>
          <p:nvPr userDrawn="1"/>
        </p:nvPicPr>
        <p:blipFill rotWithShape="1">
          <a:blip r:embed="rId18">
            <a:extLst>
              <a:ext uri="{BEBA8EAE-BF5A-486C-A8C5-ECC9F3942E4B}">
                <a14:imgProps xmlns:a14="http://schemas.microsoft.com/office/drawing/2010/main">
                  <a14:imgLayer r:embed="rId19">
                    <a14:imgEffect>
                      <a14:colorTemperature colorTemp="5346"/>
                    </a14:imgEffect>
                    <a14:imgEffect>
                      <a14:brightnessContrast bright="22000"/>
                    </a14:imgEffect>
                  </a14:imgLayer>
                </a14:imgProps>
              </a:ext>
              <a:ext uri="{28A0092B-C50C-407E-A947-70E740481C1C}">
                <a14:useLocalDpi xmlns:a14="http://schemas.microsoft.com/office/drawing/2010/main" val="0"/>
              </a:ext>
            </a:extLst>
          </a:blip>
          <a:srcRect t="32450" b="8410"/>
          <a:stretch/>
        </p:blipFill>
        <p:spPr>
          <a:xfrm>
            <a:off x="0" y="2055813"/>
            <a:ext cx="12192000" cy="4802187"/>
          </a:xfrm>
          <a:prstGeom prst="rect">
            <a:avLst/>
          </a:prstGeom>
        </p:spPr>
      </p:pic>
      <p:sp>
        <p:nvSpPr>
          <p:cNvPr id="9" name="矩形 8">
            <a:extLst>
              <a:ext uri="{FF2B5EF4-FFF2-40B4-BE49-F238E27FC236}">
                <a16:creationId xmlns:a16="http://schemas.microsoft.com/office/drawing/2014/main" id="{6137F059-A107-F891-FE3F-B3F25673A65D}"/>
              </a:ext>
            </a:extLst>
          </p:cNvPr>
          <p:cNvSpPr/>
          <p:nvPr userDrawn="1"/>
        </p:nvSpPr>
        <p:spPr>
          <a:xfrm>
            <a:off x="-1" y="0"/>
            <a:ext cx="12192000" cy="6858000"/>
          </a:xfrm>
          <a:prstGeom prst="rect">
            <a:avLst/>
          </a:prstGeom>
          <a:gradFill>
            <a:gsLst>
              <a:gs pos="100000">
                <a:schemeClr val="bg1">
                  <a:alpha val="90000"/>
                </a:schemeClr>
              </a:gs>
              <a:gs pos="6000">
                <a:schemeClr val="bg1">
                  <a:alpha val="92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贰拾一7">
            <a:extLst>
              <a:ext uri="{FF2B5EF4-FFF2-40B4-BE49-F238E27FC236}">
                <a16:creationId xmlns:a16="http://schemas.microsoft.com/office/drawing/2014/main" id="{A1DA24C4-239E-C26E-F79C-2B4990D48239}"/>
              </a:ext>
            </a:extLst>
          </p:cNvPr>
          <p:cNvGrpSpPr/>
          <p:nvPr userDrawn="1"/>
        </p:nvGrpSpPr>
        <p:grpSpPr>
          <a:xfrm>
            <a:off x="9537700" y="368300"/>
            <a:ext cx="2327323" cy="450850"/>
            <a:chOff x="-6347429" y="4746464"/>
            <a:chExt cx="7249459" cy="1404370"/>
          </a:xfrm>
        </p:grpSpPr>
        <p:pic>
          <p:nvPicPr>
            <p:cNvPr id="18" name="贰拾一7-1">
              <a:extLst>
                <a:ext uri="{FF2B5EF4-FFF2-40B4-BE49-F238E27FC236}">
                  <a16:creationId xmlns:a16="http://schemas.microsoft.com/office/drawing/2014/main" id="{038DF3F9-778E-D537-63BB-AFEFB062DF8E}"/>
                </a:ext>
              </a:extLst>
            </p:cNvPr>
            <p:cNvPicPr>
              <a:picLocks noChangeAspect="1"/>
            </p:cNvPicPr>
            <p:nvPr/>
          </p:nvPicPr>
          <p:blipFill rotWithShape="1">
            <a:blip r:embed="rId20">
              <a:extLst>
                <a:ext uri="{28A0092B-C50C-407E-A947-70E740481C1C}">
                  <a14:useLocalDpi xmlns:a14="http://schemas.microsoft.com/office/drawing/2010/main" val="0"/>
                </a:ext>
              </a:extLst>
            </a:blip>
            <a:srcRect l="3373" t="40779" r="8026" b="38743"/>
            <a:stretch/>
          </p:blipFill>
          <p:spPr>
            <a:xfrm>
              <a:off x="-5730909" y="4746464"/>
              <a:ext cx="6632939" cy="1404370"/>
            </a:xfrm>
            <a:prstGeom prst="rect">
              <a:avLst/>
            </a:prstGeom>
          </p:spPr>
        </p:pic>
        <p:pic>
          <p:nvPicPr>
            <p:cNvPr id="19" name="贰拾一7-2">
              <a:extLst>
                <a:ext uri="{FF2B5EF4-FFF2-40B4-BE49-F238E27FC236}">
                  <a16:creationId xmlns:a16="http://schemas.microsoft.com/office/drawing/2014/main" id="{E379BFA8-9872-3A08-CE97-0A94E36EA7DE}"/>
                </a:ext>
              </a:extLst>
            </p:cNvPr>
            <p:cNvPicPr>
              <a:picLocks noChangeAspect="1"/>
            </p:cNvPicPr>
            <p:nvPr/>
          </p:nvPicPr>
          <p:blipFill rotWithShape="1">
            <a:blip r:embed="rId21">
              <a:extLst>
                <a:ext uri="{28A0092B-C50C-407E-A947-70E740481C1C}">
                  <a14:useLocalDpi xmlns:a14="http://schemas.microsoft.com/office/drawing/2010/main" val="0"/>
                </a:ext>
              </a:extLst>
            </a:blip>
            <a:srcRect l="13450" t="11933" r="16150" b="22252"/>
            <a:stretch/>
          </p:blipFill>
          <p:spPr>
            <a:xfrm>
              <a:off x="-6347429" y="4746464"/>
              <a:ext cx="1373239" cy="1300118"/>
            </a:xfrm>
            <a:prstGeom prst="rect">
              <a:avLst/>
            </a:prstGeom>
          </p:spPr>
        </p:pic>
      </p:grpSp>
    </p:spTree>
    <p:extLst>
      <p:ext uri="{BB962C8B-B14F-4D97-AF65-F5344CB8AC3E}">
        <p14:creationId xmlns:p14="http://schemas.microsoft.com/office/powerpoint/2010/main" val="527820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33" userDrawn="1">
          <p15:clr>
            <a:srgbClr val="F26B43"/>
          </p15:clr>
        </p15:guide>
        <p15:guide id="5" orient="horz" pos="232" userDrawn="1">
          <p15:clr>
            <a:srgbClr val="F26B43"/>
          </p15:clr>
        </p15:guide>
        <p15:guide id="6" orient="horz" pos="4088" userDrawn="1">
          <p15:clr>
            <a:srgbClr val="F26B43"/>
          </p15:clr>
        </p15:guide>
        <p15:guide id="7" orient="horz" pos="48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6.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1.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23.png"/><Relationship Id="rId4" Type="http://schemas.openxmlformats.org/officeDocument/2006/relationships/image" Target="../media/image20.png"/><Relationship Id="rId9" Type="http://schemas.microsoft.com/office/2007/relationships/hdphoto" Target="../media/hdphoto8.wdp"/></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6" Type="http://schemas.microsoft.com/office/2007/relationships/hdphoto" Target="../media/hdphoto11.wdp"/><Relationship Id="rId5" Type="http://schemas.openxmlformats.org/officeDocument/2006/relationships/image" Target="../media/image40.png"/><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14.xml"/><Relationship Id="rId6" Type="http://schemas.microsoft.com/office/2007/relationships/hdphoto" Target="../media/hdphoto13.wdp"/><Relationship Id="rId5" Type="http://schemas.openxmlformats.org/officeDocument/2006/relationships/image" Target="../media/image43.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47.png"/><Relationship Id="rId7" Type="http://schemas.openxmlformats.org/officeDocument/2006/relationships/image" Target="../media/image49.png"/><Relationship Id="rId12" Type="http://schemas.microsoft.com/office/2007/relationships/hdphoto" Target="../media/hdphoto19.wdp"/><Relationship Id="rId2" Type="http://schemas.openxmlformats.org/officeDocument/2006/relationships/image" Target="../media/image46.png"/><Relationship Id="rId1" Type="http://schemas.openxmlformats.org/officeDocument/2006/relationships/slideLayout" Target="../slideLayouts/slideLayout14.xml"/><Relationship Id="rId6" Type="http://schemas.microsoft.com/office/2007/relationships/hdphoto" Target="../media/hdphoto17.wdp"/><Relationship Id="rId11" Type="http://schemas.openxmlformats.org/officeDocument/2006/relationships/image" Target="../media/image50.png"/><Relationship Id="rId5" Type="http://schemas.openxmlformats.org/officeDocument/2006/relationships/image" Target="../media/image48.png"/><Relationship Id="rId10" Type="http://schemas.microsoft.com/office/2007/relationships/hdphoto" Target="../media/hdphoto8.wdp"/><Relationship Id="rId4" Type="http://schemas.microsoft.com/office/2007/relationships/hdphoto" Target="../media/hdphoto16.wdp"/><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microsoft.com/office/2007/relationships/hdphoto" Target="../media/hdphoto22.wdp"/><Relationship Id="rId13" Type="http://schemas.openxmlformats.org/officeDocument/2006/relationships/image" Target="../media/image44.png"/><Relationship Id="rId3" Type="http://schemas.openxmlformats.org/officeDocument/2006/relationships/image" Target="../media/image52.png"/><Relationship Id="rId7" Type="http://schemas.openxmlformats.org/officeDocument/2006/relationships/image" Target="../media/image54.png"/><Relationship Id="rId12" Type="http://schemas.microsoft.com/office/2007/relationships/hdphoto" Target="../media/hdphoto13.wdp"/><Relationship Id="rId2" Type="http://schemas.openxmlformats.org/officeDocument/2006/relationships/image" Target="../media/image51.png"/><Relationship Id="rId16" Type="http://schemas.microsoft.com/office/2007/relationships/hdphoto" Target="../media/hdphoto25.wdp"/><Relationship Id="rId1" Type="http://schemas.openxmlformats.org/officeDocument/2006/relationships/slideLayout" Target="../slideLayouts/slideLayout14.xml"/><Relationship Id="rId6" Type="http://schemas.microsoft.com/office/2007/relationships/hdphoto" Target="../media/hdphoto21.wdp"/><Relationship Id="rId11" Type="http://schemas.openxmlformats.org/officeDocument/2006/relationships/image" Target="../media/image43.png"/><Relationship Id="rId5" Type="http://schemas.openxmlformats.org/officeDocument/2006/relationships/image" Target="../media/image53.png"/><Relationship Id="rId15" Type="http://schemas.openxmlformats.org/officeDocument/2006/relationships/image" Target="../media/image45.png"/><Relationship Id="rId10" Type="http://schemas.microsoft.com/office/2007/relationships/hdphoto" Target="../media/hdphoto23.wdp"/><Relationship Id="rId4" Type="http://schemas.microsoft.com/office/2007/relationships/hdphoto" Target="../media/hdphoto20.wdp"/><Relationship Id="rId9" Type="http://schemas.openxmlformats.org/officeDocument/2006/relationships/image" Target="../media/image55.png"/><Relationship Id="rId14" Type="http://schemas.microsoft.com/office/2007/relationships/hdphoto" Target="../media/hdphoto24.wdp"/></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g"/><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69.svg"/></Relationships>
</file>

<file path=ppt/slides/_rels/slide3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74.png"/><Relationship Id="rId1" Type="http://schemas.openxmlformats.org/officeDocument/2006/relationships/slideLayout" Target="../slideLayouts/slideLayout14.xml"/><Relationship Id="rId4" Type="http://schemas.openxmlformats.org/officeDocument/2006/relationships/image" Target="../media/image75.jpg"/></Relationships>
</file>

<file path=ppt/slides/_rels/slide3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6.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贰拾一1">
            <a:extLst>
              <a:ext uri="{FF2B5EF4-FFF2-40B4-BE49-F238E27FC236}">
                <a16:creationId xmlns:a16="http://schemas.microsoft.com/office/drawing/2014/main" id="{7AEEAE5E-5F6D-9620-8E9D-D12E3B346EB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1000"/>
                    </a14:imgEffect>
                  </a14:imgLayer>
                </a14:imgProps>
              </a:ext>
            </a:extLst>
          </a:blip>
          <a:srcRect t="10556" r="21021" b="5489"/>
          <a:stretch>
            <a:fillRect/>
          </a:stretch>
        </p:blipFill>
        <p:spPr>
          <a:xfrm>
            <a:off x="2562876" y="0"/>
            <a:ext cx="9629124" cy="6858000"/>
          </a:xfrm>
          <a:custGeom>
            <a:avLst/>
            <a:gdLst>
              <a:gd name="connsiteX0" fmla="*/ 0 w 9629124"/>
              <a:gd name="connsiteY0" fmla="*/ 0 h 6858000"/>
              <a:gd name="connsiteX1" fmla="*/ 9629124 w 9629124"/>
              <a:gd name="connsiteY1" fmla="*/ 0 h 6858000"/>
              <a:gd name="connsiteX2" fmla="*/ 9629124 w 9629124"/>
              <a:gd name="connsiteY2" fmla="*/ 6858000 h 6858000"/>
              <a:gd name="connsiteX3" fmla="*/ 0 w 96291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9124" h="6858000">
                <a:moveTo>
                  <a:pt x="0" y="0"/>
                </a:moveTo>
                <a:lnTo>
                  <a:pt x="9629124" y="0"/>
                </a:lnTo>
                <a:lnTo>
                  <a:pt x="9629124" y="6858000"/>
                </a:lnTo>
                <a:lnTo>
                  <a:pt x="0" y="6858000"/>
                </a:lnTo>
                <a:close/>
              </a:path>
            </a:pathLst>
          </a:custGeom>
        </p:spPr>
      </p:pic>
      <p:sp>
        <p:nvSpPr>
          <p:cNvPr id="14" name="贰拾一6">
            <a:extLst>
              <a:ext uri="{FF2B5EF4-FFF2-40B4-BE49-F238E27FC236}">
                <a16:creationId xmlns:a16="http://schemas.microsoft.com/office/drawing/2014/main" id="{7EE6E7E6-53E1-758C-7564-EFBA6D3D3AAB}"/>
              </a:ext>
            </a:extLst>
          </p:cNvPr>
          <p:cNvSpPr/>
          <p:nvPr/>
        </p:nvSpPr>
        <p:spPr>
          <a:xfrm>
            <a:off x="0" y="0"/>
            <a:ext cx="12192001" cy="7012236"/>
          </a:xfrm>
          <a:prstGeom prst="rect">
            <a:avLst/>
          </a:prstGeom>
          <a:gradFill flip="none" rotWithShape="1">
            <a:gsLst>
              <a:gs pos="55000">
                <a:schemeClr val="accent1">
                  <a:alpha val="66000"/>
                </a:schemeClr>
              </a:gs>
              <a:gs pos="210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贰拾一7">
            <a:extLst>
              <a:ext uri="{FF2B5EF4-FFF2-40B4-BE49-F238E27FC236}">
                <a16:creationId xmlns:a16="http://schemas.microsoft.com/office/drawing/2014/main" id="{00F1E896-DD66-380C-22D4-5648D73B558A}"/>
              </a:ext>
            </a:extLst>
          </p:cNvPr>
          <p:cNvGrpSpPr/>
          <p:nvPr/>
        </p:nvGrpSpPr>
        <p:grpSpPr>
          <a:xfrm>
            <a:off x="742925" y="737959"/>
            <a:ext cx="3785690" cy="730499"/>
            <a:chOff x="-6347429" y="4746464"/>
            <a:chExt cx="7277912" cy="1404370"/>
          </a:xfrm>
        </p:grpSpPr>
        <p:pic>
          <p:nvPicPr>
            <p:cNvPr id="18" name="贰拾一7-1">
              <a:extLst>
                <a:ext uri="{FF2B5EF4-FFF2-40B4-BE49-F238E27FC236}">
                  <a16:creationId xmlns:a16="http://schemas.microsoft.com/office/drawing/2014/main" id="{8D46102B-F6BA-FE49-3B48-C5577302948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3373" t="40779" r="8026" b="38743"/>
            <a:stretch/>
          </p:blipFill>
          <p:spPr>
            <a:xfrm>
              <a:off x="-5702456" y="4746464"/>
              <a:ext cx="6632939" cy="1404370"/>
            </a:xfrm>
            <a:prstGeom prst="rect">
              <a:avLst/>
            </a:prstGeom>
          </p:spPr>
        </p:pic>
        <p:pic>
          <p:nvPicPr>
            <p:cNvPr id="19" name="贰拾一7-2">
              <a:extLst>
                <a:ext uri="{FF2B5EF4-FFF2-40B4-BE49-F238E27FC236}">
                  <a16:creationId xmlns:a16="http://schemas.microsoft.com/office/drawing/2014/main" id="{1B1BA9ED-B24D-EB66-3836-69413C514D8F}"/>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13450" t="11933" r="16150" b="22252"/>
            <a:stretch/>
          </p:blipFill>
          <p:spPr>
            <a:xfrm>
              <a:off x="-6347429" y="4746464"/>
              <a:ext cx="1373239" cy="1300118"/>
            </a:xfrm>
            <a:prstGeom prst="rect">
              <a:avLst/>
            </a:prstGeom>
          </p:spPr>
        </p:pic>
      </p:grpSp>
      <p:sp>
        <p:nvSpPr>
          <p:cNvPr id="20" name="贰拾一8">
            <a:extLst>
              <a:ext uri="{FF2B5EF4-FFF2-40B4-BE49-F238E27FC236}">
                <a16:creationId xmlns:a16="http://schemas.microsoft.com/office/drawing/2014/main" id="{60A15DD5-2B07-4084-1FE5-9A4712A0A1AE}"/>
              </a:ext>
            </a:extLst>
          </p:cNvPr>
          <p:cNvSpPr txBox="1"/>
          <p:nvPr/>
        </p:nvSpPr>
        <p:spPr>
          <a:xfrm>
            <a:off x="742925" y="2209850"/>
            <a:ext cx="6247864" cy="1015663"/>
          </a:xfrm>
          <a:prstGeom prst="rect">
            <a:avLst/>
          </a:prstGeom>
          <a:noFill/>
        </p:spPr>
        <p:txBody>
          <a:bodyPr wrap="none" lIns="0" rtlCol="0">
            <a:spAutoFit/>
          </a:bodyPr>
          <a:lstStyle/>
          <a:p>
            <a:r>
              <a:rPr lang="zh-CN" altLang="en-US" sz="6000" dirty="0">
                <a:solidFill>
                  <a:schemeClr val="bg1"/>
                </a:solidFill>
                <a:latin typeface="+mj-ea"/>
                <a:ea typeface="+mj-ea"/>
              </a:rPr>
              <a:t>看不到的上帝之手</a:t>
            </a:r>
          </a:p>
        </p:txBody>
      </p:sp>
      <p:sp>
        <p:nvSpPr>
          <p:cNvPr id="23" name="贰拾一10">
            <a:extLst>
              <a:ext uri="{FF2B5EF4-FFF2-40B4-BE49-F238E27FC236}">
                <a16:creationId xmlns:a16="http://schemas.microsoft.com/office/drawing/2014/main" id="{1180F63D-617B-C047-F9ED-1DA8BE18AF7A}"/>
              </a:ext>
            </a:extLst>
          </p:cNvPr>
          <p:cNvSpPr/>
          <p:nvPr/>
        </p:nvSpPr>
        <p:spPr>
          <a:xfrm>
            <a:off x="742925" y="4300690"/>
            <a:ext cx="2308575" cy="461665"/>
          </a:xfrm>
          <a:prstGeom prst="roundRect">
            <a:avLst>
              <a:gd name="adj" fmla="val 50000"/>
            </a:avLst>
          </a:prstGeom>
          <a:gradFill flip="none" rotWithShape="1">
            <a:gsLst>
              <a:gs pos="0">
                <a:schemeClr val="accent2"/>
              </a:gs>
              <a:gs pos="100000">
                <a:schemeClr val="accent2">
                  <a:lumMod val="40000"/>
                  <a:lumOff val="60000"/>
                </a:schemeClr>
              </a:gs>
            </a:gsLst>
            <a:lin ang="16200000" scaled="1"/>
            <a:tileRect/>
          </a:gradFill>
          <a:ln>
            <a:noFill/>
          </a:ln>
          <a:effectLst>
            <a:outerShdw blurRad="266700" dist="76200" dir="5400000" algn="ctr" rotWithShape="0">
              <a:schemeClr val="accent3">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贰拾一11">
            <a:extLst>
              <a:ext uri="{FF2B5EF4-FFF2-40B4-BE49-F238E27FC236}">
                <a16:creationId xmlns:a16="http://schemas.microsoft.com/office/drawing/2014/main" id="{B3AC3E9C-D11D-EE9D-2ACF-6842B808BAAD}"/>
              </a:ext>
            </a:extLst>
          </p:cNvPr>
          <p:cNvSpPr txBox="1"/>
          <p:nvPr/>
        </p:nvSpPr>
        <p:spPr>
          <a:xfrm>
            <a:off x="975122" y="4331467"/>
            <a:ext cx="2050555" cy="400110"/>
          </a:xfrm>
          <a:prstGeom prst="rect">
            <a:avLst/>
          </a:prstGeom>
          <a:noFill/>
        </p:spPr>
        <p:txBody>
          <a:bodyPr wrap="square" lIns="0" rtlCol="0">
            <a:spAutoFit/>
          </a:bodyPr>
          <a:lstStyle/>
          <a:p>
            <a:r>
              <a:rPr lang="zh-CN" altLang="en-US" sz="2000" dirty="0">
                <a:solidFill>
                  <a:schemeClr val="accent2">
                    <a:lumMod val="50000"/>
                  </a:schemeClr>
                </a:solidFill>
              </a:rPr>
              <a:t>汇报人：杜苏苏</a:t>
            </a:r>
          </a:p>
        </p:txBody>
      </p:sp>
      <p:cxnSp>
        <p:nvCxnSpPr>
          <p:cNvPr id="3" name="贰拾一12">
            <a:extLst>
              <a:ext uri="{FF2B5EF4-FFF2-40B4-BE49-F238E27FC236}">
                <a16:creationId xmlns:a16="http://schemas.microsoft.com/office/drawing/2014/main" id="{E12A1A32-DEA3-7505-9112-B5EB403D0BA3}"/>
              </a:ext>
            </a:extLst>
          </p:cNvPr>
          <p:cNvCxnSpPr/>
          <p:nvPr/>
        </p:nvCxnSpPr>
        <p:spPr>
          <a:xfrm>
            <a:off x="515938" y="0"/>
            <a:ext cx="0" cy="685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贰拾一13">
            <a:extLst>
              <a:ext uri="{FF2B5EF4-FFF2-40B4-BE49-F238E27FC236}">
                <a16:creationId xmlns:a16="http://schemas.microsoft.com/office/drawing/2014/main" id="{61576386-7675-A4C7-4B99-A35C41148752}"/>
              </a:ext>
            </a:extLst>
          </p:cNvPr>
          <p:cNvSpPr/>
          <p:nvPr/>
        </p:nvSpPr>
        <p:spPr>
          <a:xfrm>
            <a:off x="487892" y="1661393"/>
            <a:ext cx="59796" cy="376958"/>
          </a:xfrm>
          <a:prstGeom prst="rect">
            <a:avLst/>
          </a:prstGeom>
          <a:gradFill flip="none" rotWithShape="1">
            <a:gsLst>
              <a:gs pos="0">
                <a:schemeClr val="accent2"/>
              </a:gs>
              <a:gs pos="98000">
                <a:schemeClr val="accent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贰拾一14">
            <a:extLst>
              <a:ext uri="{FF2B5EF4-FFF2-40B4-BE49-F238E27FC236}">
                <a16:creationId xmlns:a16="http://schemas.microsoft.com/office/drawing/2014/main" id="{E2DBE694-72DD-529B-4409-95CB1A1B00BC}"/>
              </a:ext>
            </a:extLst>
          </p:cNvPr>
          <p:cNvSpPr txBox="1"/>
          <p:nvPr/>
        </p:nvSpPr>
        <p:spPr>
          <a:xfrm>
            <a:off x="742925" y="6131109"/>
            <a:ext cx="810478" cy="307777"/>
          </a:xfrm>
          <a:prstGeom prst="rect">
            <a:avLst/>
          </a:prstGeom>
          <a:noFill/>
        </p:spPr>
        <p:txBody>
          <a:bodyPr wrap="none" lIns="0" rtlCol="0">
            <a:spAutoFit/>
          </a:bodyPr>
          <a:lstStyle/>
          <a:p>
            <a:r>
              <a:rPr lang="zh-CN" altLang="en-US" sz="1400" dirty="0">
                <a:solidFill>
                  <a:schemeClr val="bg1"/>
                </a:solidFill>
              </a:rPr>
              <a:t>严师尊道</a:t>
            </a:r>
          </a:p>
        </p:txBody>
      </p:sp>
      <p:sp>
        <p:nvSpPr>
          <p:cNvPr id="8" name="贰拾一15">
            <a:extLst>
              <a:ext uri="{FF2B5EF4-FFF2-40B4-BE49-F238E27FC236}">
                <a16:creationId xmlns:a16="http://schemas.microsoft.com/office/drawing/2014/main" id="{0DE6EC52-83C9-1DF2-4ECA-D541A5FF88EE}"/>
              </a:ext>
            </a:extLst>
          </p:cNvPr>
          <p:cNvSpPr txBox="1"/>
          <p:nvPr/>
        </p:nvSpPr>
        <p:spPr>
          <a:xfrm>
            <a:off x="1477044" y="6131109"/>
            <a:ext cx="902811" cy="307777"/>
          </a:xfrm>
          <a:prstGeom prst="rect">
            <a:avLst/>
          </a:prstGeom>
          <a:noFill/>
        </p:spPr>
        <p:txBody>
          <a:bodyPr wrap="none" rtlCol="0">
            <a:spAutoFit/>
          </a:bodyPr>
          <a:lstStyle/>
          <a:p>
            <a:r>
              <a:rPr lang="zh-CN" altLang="en-US" sz="1400" dirty="0">
                <a:solidFill>
                  <a:schemeClr val="bg1"/>
                </a:solidFill>
              </a:rPr>
              <a:t>明德至善</a:t>
            </a:r>
          </a:p>
        </p:txBody>
      </p:sp>
    </p:spTree>
    <p:extLst>
      <p:ext uri="{BB962C8B-B14F-4D97-AF65-F5344CB8AC3E}">
        <p14:creationId xmlns:p14="http://schemas.microsoft.com/office/powerpoint/2010/main" val="1810885247"/>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9B43F-C92D-D35A-0FCC-9F980A84968F}"/>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E01D91E5-3022-3256-6582-A72C4151F5C1}"/>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FA7D260A-64E6-14AA-3B2C-0345C5CB962F}"/>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DFAF8824-7EC1-D1C0-BD36-F11F4B3D79C4}"/>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A88C6D48-DBF0-5285-13CB-4478F9AB3345}"/>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0EE3B3CB-3B30-C1AC-0B52-FC88342F4F06}"/>
              </a:ext>
            </a:extLst>
          </p:cNvPr>
          <p:cNvSpPr txBox="1"/>
          <p:nvPr/>
        </p:nvSpPr>
        <p:spPr>
          <a:xfrm>
            <a:off x="1049153" y="313293"/>
            <a:ext cx="4426229"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HMM</a:t>
            </a:r>
            <a:r>
              <a:rPr lang="zh-CN" altLang="en-US" sz="2800" dirty="0">
                <a:gradFill>
                  <a:gsLst>
                    <a:gs pos="100000">
                      <a:schemeClr val="accent1">
                        <a:lumMod val="60000"/>
                        <a:lumOff val="40000"/>
                      </a:schemeClr>
                    </a:gs>
                    <a:gs pos="0">
                      <a:schemeClr val="accent1"/>
                    </a:gs>
                  </a:gsLst>
                  <a:lin ang="16200000" scaled="1"/>
                </a:gradFill>
                <a:latin typeface="+mj-ea"/>
                <a:ea typeface="+mj-ea"/>
              </a:rPr>
              <a:t>组成</a:t>
            </a:r>
          </a:p>
        </p:txBody>
      </p:sp>
      <p:sp>
        <p:nvSpPr>
          <p:cNvPr id="12" name="文本框 11">
            <a:extLst>
              <a:ext uri="{FF2B5EF4-FFF2-40B4-BE49-F238E27FC236}">
                <a16:creationId xmlns:a16="http://schemas.microsoft.com/office/drawing/2014/main" id="{1D5B41E9-FB11-045D-B39E-CAAB8682D09F}"/>
              </a:ext>
            </a:extLst>
          </p:cNvPr>
          <p:cNvSpPr txBox="1"/>
          <p:nvPr/>
        </p:nvSpPr>
        <p:spPr>
          <a:xfrm>
            <a:off x="537623" y="958467"/>
            <a:ext cx="11140257" cy="878574"/>
          </a:xfrm>
          <a:prstGeom prst="rect">
            <a:avLst/>
          </a:prstGeom>
          <a:noFill/>
        </p:spPr>
        <p:txBody>
          <a:bodyPr wrap="square" rtlCol="0">
            <a:spAutoFit/>
          </a:bodyPr>
          <a:lstStyle/>
          <a:p>
            <a:pPr>
              <a:lnSpc>
                <a:spcPct val="150000"/>
              </a:lnSpc>
            </a:pPr>
            <a:r>
              <a:rPr kumimoji="1" lang="zh-CN" altLang="en-US" dirty="0"/>
              <a:t>三个必备</a:t>
            </a:r>
            <a:r>
              <a:rPr kumimoji="1" lang="en-US" altLang="zh-CN" dirty="0"/>
              <a:t>:</a:t>
            </a:r>
            <a:r>
              <a:rPr kumimoji="1" lang="zh-CN" altLang="en-US" dirty="0"/>
              <a:t>初始概率</a:t>
            </a:r>
            <a:r>
              <a:rPr kumimoji="1" lang="en-US" altLang="zh-CN" dirty="0"/>
              <a:t>(</a:t>
            </a:r>
            <a:r>
              <a:rPr kumimoji="1" lang="el-GR" altLang="zh-CN" dirty="0"/>
              <a:t>π)</a:t>
            </a:r>
            <a:r>
              <a:rPr kumimoji="1" lang="zh-CN" altLang="el-GR" dirty="0"/>
              <a:t>，</a:t>
            </a:r>
            <a:r>
              <a:rPr kumimoji="1" lang="zh-CN" altLang="en-US" dirty="0"/>
              <a:t>隐藏状态转移概率矩阵</a:t>
            </a:r>
            <a:r>
              <a:rPr kumimoji="1" lang="en-US" altLang="zh-CN" dirty="0"/>
              <a:t>(A)</a:t>
            </a:r>
            <a:r>
              <a:rPr kumimoji="1" lang="zh-CN" altLang="en-US" dirty="0"/>
              <a:t>，生成观测状态概率矩阵</a:t>
            </a:r>
            <a:r>
              <a:rPr kumimoji="1" lang="en-US" altLang="zh-CN" dirty="0"/>
              <a:t>(B)</a:t>
            </a:r>
          </a:p>
          <a:p>
            <a:pPr>
              <a:lnSpc>
                <a:spcPct val="150000"/>
              </a:lnSpc>
            </a:pPr>
            <a:r>
              <a:rPr kumimoji="1" lang="en-US" altLang="zh-CN" dirty="0"/>
              <a:t>HMM =(</a:t>
            </a:r>
            <a:r>
              <a:rPr kumimoji="1" lang="el-GR" altLang="zh-CN" dirty="0"/>
              <a:t>π,</a:t>
            </a:r>
            <a:r>
              <a:rPr kumimoji="1" lang="en-US" altLang="zh-CN" dirty="0"/>
              <a:t>A,B)</a:t>
            </a:r>
            <a:endParaRPr lang="zh-CN" altLang="en-US" dirty="0">
              <a:solidFill>
                <a:srgbClr val="0E0E0E"/>
              </a:solidFill>
              <a:effectLst/>
              <a:latin typeface=".SF NS"/>
            </a:endParaRPr>
          </a:p>
        </p:txBody>
      </p:sp>
      <p:sp>
        <p:nvSpPr>
          <p:cNvPr id="2" name="文本框 1">
            <a:extLst>
              <a:ext uri="{FF2B5EF4-FFF2-40B4-BE49-F238E27FC236}">
                <a16:creationId xmlns:a16="http://schemas.microsoft.com/office/drawing/2014/main" id="{B2B0F29A-C772-B83B-0109-A0AABE791842}"/>
              </a:ext>
            </a:extLst>
          </p:cNvPr>
          <p:cNvSpPr txBox="1"/>
          <p:nvPr/>
        </p:nvSpPr>
        <p:spPr>
          <a:xfrm>
            <a:off x="537623" y="1958995"/>
            <a:ext cx="11140257" cy="458459"/>
          </a:xfrm>
          <a:prstGeom prst="rect">
            <a:avLst/>
          </a:prstGeom>
          <a:noFill/>
        </p:spPr>
        <p:txBody>
          <a:bodyPr wrap="square" rtlCol="0">
            <a:spAutoFit/>
          </a:bodyPr>
          <a:lstStyle/>
          <a:p>
            <a:pPr>
              <a:lnSpc>
                <a:spcPct val="150000"/>
              </a:lnSpc>
            </a:pPr>
            <a:r>
              <a:rPr kumimoji="1" lang="zh-CN" altLang="en-US" dirty="0"/>
              <a:t>发射矩阵</a:t>
            </a:r>
            <a:r>
              <a:rPr kumimoji="1" lang="en-US" altLang="zh-CN" dirty="0"/>
              <a:t>(</a:t>
            </a:r>
            <a:r>
              <a:rPr kumimoji="1" lang="en" altLang="zh-CN" dirty="0"/>
              <a:t>B</a:t>
            </a:r>
            <a:r>
              <a:rPr kumimoji="1" lang="zh-CN" altLang="en-US" dirty="0"/>
              <a:t>矩阵</a:t>
            </a:r>
            <a:r>
              <a:rPr kumimoji="1" lang="en-US" altLang="zh-CN" dirty="0"/>
              <a:t>):</a:t>
            </a:r>
          </a:p>
        </p:txBody>
      </p:sp>
      <p:sp>
        <p:nvSpPr>
          <p:cNvPr id="14" name="文本框 13">
            <a:extLst>
              <a:ext uri="{FF2B5EF4-FFF2-40B4-BE49-F238E27FC236}">
                <a16:creationId xmlns:a16="http://schemas.microsoft.com/office/drawing/2014/main" id="{44DF3986-61AF-2BC3-4292-2983F2C270CF}"/>
              </a:ext>
            </a:extLst>
          </p:cNvPr>
          <p:cNvSpPr txBox="1"/>
          <p:nvPr/>
        </p:nvSpPr>
        <p:spPr>
          <a:xfrm>
            <a:off x="5475382" y="2539408"/>
            <a:ext cx="2566930" cy="523220"/>
          </a:xfrm>
          <a:prstGeom prst="rect">
            <a:avLst/>
          </a:prstGeom>
          <a:noFill/>
        </p:spPr>
        <p:txBody>
          <a:bodyPr wrap="square" rtlCol="0">
            <a:spAutoFit/>
          </a:bodyPr>
          <a:lstStyle/>
          <a:p>
            <a:r>
              <a:rPr kumimoji="1" lang="zh-CN" altLang="en-US" sz="2800" dirty="0"/>
              <a:t>海藻状态</a:t>
            </a:r>
          </a:p>
        </p:txBody>
      </p:sp>
      <p:pic>
        <p:nvPicPr>
          <p:cNvPr id="15" name="图片 14">
            <a:extLst>
              <a:ext uri="{FF2B5EF4-FFF2-40B4-BE49-F238E27FC236}">
                <a16:creationId xmlns:a16="http://schemas.microsoft.com/office/drawing/2014/main" id="{C3C68FBB-6138-142D-E664-B525847DABB4}"/>
              </a:ext>
            </a:extLst>
          </p:cNvPr>
          <p:cNvPicPr>
            <a:picLocks noChangeAspect="1"/>
          </p:cNvPicPr>
          <p:nvPr/>
        </p:nvPicPr>
        <p:blipFill>
          <a:blip r:embed="rId2"/>
          <a:stretch>
            <a:fillRect/>
          </a:stretch>
        </p:blipFill>
        <p:spPr>
          <a:xfrm>
            <a:off x="3146415" y="3065216"/>
            <a:ext cx="5266981" cy="1956520"/>
          </a:xfrm>
          <a:prstGeom prst="rect">
            <a:avLst/>
          </a:prstGeom>
        </p:spPr>
      </p:pic>
      <p:sp>
        <p:nvSpPr>
          <p:cNvPr id="16" name="文本框 15">
            <a:extLst>
              <a:ext uri="{FF2B5EF4-FFF2-40B4-BE49-F238E27FC236}">
                <a16:creationId xmlns:a16="http://schemas.microsoft.com/office/drawing/2014/main" id="{A85D9EBB-BA1C-9F74-B276-D0C15D1DA80D}"/>
              </a:ext>
            </a:extLst>
          </p:cNvPr>
          <p:cNvSpPr txBox="1"/>
          <p:nvPr/>
        </p:nvSpPr>
        <p:spPr>
          <a:xfrm>
            <a:off x="1386288" y="3895235"/>
            <a:ext cx="2566930" cy="523220"/>
          </a:xfrm>
          <a:prstGeom prst="rect">
            <a:avLst/>
          </a:prstGeom>
          <a:noFill/>
        </p:spPr>
        <p:txBody>
          <a:bodyPr wrap="square" rtlCol="0">
            <a:spAutoFit/>
          </a:bodyPr>
          <a:lstStyle/>
          <a:p>
            <a:r>
              <a:rPr kumimoji="1" lang="zh-CN" altLang="en-US" sz="2800" dirty="0"/>
              <a:t>天气状态</a:t>
            </a:r>
          </a:p>
        </p:txBody>
      </p:sp>
      <p:sp>
        <p:nvSpPr>
          <p:cNvPr id="17" name="文本框 16">
            <a:extLst>
              <a:ext uri="{FF2B5EF4-FFF2-40B4-BE49-F238E27FC236}">
                <a16:creationId xmlns:a16="http://schemas.microsoft.com/office/drawing/2014/main" id="{CC750D0D-9187-986C-F6ED-86E8DEEB2BB5}"/>
              </a:ext>
            </a:extLst>
          </p:cNvPr>
          <p:cNvSpPr txBox="1"/>
          <p:nvPr/>
        </p:nvSpPr>
        <p:spPr>
          <a:xfrm>
            <a:off x="3001177" y="5269388"/>
            <a:ext cx="1904081" cy="400110"/>
          </a:xfrm>
          <a:prstGeom prst="rect">
            <a:avLst/>
          </a:prstGeom>
          <a:noFill/>
        </p:spPr>
        <p:txBody>
          <a:bodyPr wrap="square" rtlCol="0">
            <a:spAutoFit/>
          </a:bodyPr>
          <a:lstStyle/>
          <a:p>
            <a:r>
              <a:rPr kumimoji="1" lang="zh-CN" altLang="en-US" sz="2000" dirty="0"/>
              <a:t>隐藏状态</a:t>
            </a:r>
          </a:p>
        </p:txBody>
      </p:sp>
      <p:cxnSp>
        <p:nvCxnSpPr>
          <p:cNvPr id="19" name="直线箭头连接符 18">
            <a:extLst>
              <a:ext uri="{FF2B5EF4-FFF2-40B4-BE49-F238E27FC236}">
                <a16:creationId xmlns:a16="http://schemas.microsoft.com/office/drawing/2014/main" id="{E1D2C2D9-BDC5-5F17-35E3-1A28243E7AFC}"/>
              </a:ext>
            </a:extLst>
          </p:cNvPr>
          <p:cNvCxnSpPr>
            <a:cxnSpLocks/>
          </p:cNvCxnSpPr>
          <p:nvPr/>
        </p:nvCxnSpPr>
        <p:spPr>
          <a:xfrm flipV="1">
            <a:off x="3470313" y="4827465"/>
            <a:ext cx="88135" cy="421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36057EB-874F-1EBF-E5CC-984F1E5AFD59}"/>
              </a:ext>
            </a:extLst>
          </p:cNvPr>
          <p:cNvSpPr txBox="1"/>
          <p:nvPr/>
        </p:nvSpPr>
        <p:spPr>
          <a:xfrm>
            <a:off x="8413396" y="3228945"/>
            <a:ext cx="1904081" cy="400110"/>
          </a:xfrm>
          <a:prstGeom prst="rect">
            <a:avLst/>
          </a:prstGeom>
          <a:noFill/>
        </p:spPr>
        <p:txBody>
          <a:bodyPr wrap="square" rtlCol="0">
            <a:spAutoFit/>
          </a:bodyPr>
          <a:lstStyle/>
          <a:p>
            <a:r>
              <a:rPr kumimoji="1" lang="zh-CN" altLang="en-US" sz="2000" dirty="0"/>
              <a:t>观测状态</a:t>
            </a:r>
          </a:p>
        </p:txBody>
      </p:sp>
      <p:cxnSp>
        <p:nvCxnSpPr>
          <p:cNvPr id="22" name="直线箭头连接符 21">
            <a:extLst>
              <a:ext uri="{FF2B5EF4-FFF2-40B4-BE49-F238E27FC236}">
                <a16:creationId xmlns:a16="http://schemas.microsoft.com/office/drawing/2014/main" id="{B616121F-CBBA-7863-54CC-5C74AC056BA4}"/>
              </a:ext>
            </a:extLst>
          </p:cNvPr>
          <p:cNvCxnSpPr>
            <a:cxnSpLocks/>
            <a:stCxn id="21" idx="1"/>
          </p:cNvCxnSpPr>
          <p:nvPr/>
        </p:nvCxnSpPr>
        <p:spPr>
          <a:xfrm flipH="1">
            <a:off x="8042312" y="3429000"/>
            <a:ext cx="371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200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B6832-98C9-EADF-1E91-18B93EE1AA4D}"/>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1429B000-951A-E9DC-F409-19937BD25713}"/>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05DC7E61-22D6-1A01-CD54-76CCEB17B9BD}"/>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1A6E9009-9A4D-A496-E326-F6C1FCC796C4}"/>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64D5C299-905E-096E-764A-877A0C589049}"/>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EF0BE137-8759-5416-14DC-53DB33F23F2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啥是</a:t>
            </a:r>
            <a:r>
              <a:rPr lang="en-US" altLang="zh-CN" sz="2800" dirty="0">
                <a:gradFill>
                  <a:gsLst>
                    <a:gs pos="100000">
                      <a:schemeClr val="accent1">
                        <a:lumMod val="60000"/>
                        <a:lumOff val="40000"/>
                      </a:schemeClr>
                    </a:gs>
                    <a:gs pos="0">
                      <a:schemeClr val="accent1"/>
                    </a:gs>
                  </a:gsLst>
                  <a:lin ang="16200000" scaled="1"/>
                </a:gradFill>
                <a:latin typeface="+mj-ea"/>
                <a:ea typeface="+mj-ea"/>
              </a:rPr>
              <a:t>HMM</a:t>
            </a:r>
            <a:r>
              <a:rPr lang="zh-CN" altLang="en-US" sz="2800" dirty="0">
                <a:gradFill>
                  <a:gsLst>
                    <a:gs pos="100000">
                      <a:schemeClr val="accent1">
                        <a:lumMod val="60000"/>
                        <a:lumOff val="40000"/>
                      </a:schemeClr>
                    </a:gs>
                    <a:gs pos="0">
                      <a:schemeClr val="accent1"/>
                    </a:gs>
                  </a:gsLst>
                  <a:lin ang="16200000" scaled="1"/>
                </a:gradFill>
                <a:latin typeface="+mj-ea"/>
                <a:ea typeface="+mj-ea"/>
              </a:rPr>
              <a:t>？</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9718FA7-DE7A-62BD-6DB2-B2F7123BB2DD}"/>
                  </a:ext>
                </a:extLst>
              </p:cNvPr>
              <p:cNvSpPr txBox="1"/>
              <p:nvPr/>
            </p:nvSpPr>
            <p:spPr>
              <a:xfrm>
                <a:off x="684315" y="1090670"/>
                <a:ext cx="10740177" cy="4613442"/>
              </a:xfrm>
              <a:prstGeom prst="rect">
                <a:avLst/>
              </a:prstGeom>
              <a:noFill/>
            </p:spPr>
            <p:txBody>
              <a:bodyPr wrap="square" rtlCol="0">
                <a:spAutoFit/>
              </a:bodyPr>
              <a:lstStyle/>
              <a:p>
                <a:pPr>
                  <a:lnSpc>
                    <a:spcPct val="150000"/>
                  </a:lnSpc>
                </a:pPr>
                <a:r>
                  <a:rPr lang="zh-CN" altLang="en-US" dirty="0">
                    <a:solidFill>
                      <a:srgbClr val="000000"/>
                    </a:solidFill>
                    <a:effectLst/>
                    <a:latin typeface="PingFang SC" panose="020B0400000000000000" pitchFamily="34" charset="-122"/>
                    <a:ea typeface="PingFang SC" panose="020B0400000000000000" pitchFamily="34" charset="-122"/>
                  </a:rPr>
                  <a:t>从以下三个问题去解释什么是</a:t>
                </a:r>
                <a:r>
                  <a:rPr lang="en-US" altLang="zh-CN" dirty="0">
                    <a:solidFill>
                      <a:srgbClr val="000000"/>
                    </a:solidFill>
                    <a:effectLst/>
                    <a:latin typeface="PingFang SC" panose="020B0400000000000000" pitchFamily="34" charset="-122"/>
                    <a:ea typeface="PingFang SC" panose="020B0400000000000000" pitchFamily="34" charset="-122"/>
                  </a:rPr>
                  <a:t>HMM</a:t>
                </a:r>
                <a:r>
                  <a:rPr lang="zh-CN" altLang="en-US" dirty="0">
                    <a:solidFill>
                      <a:srgbClr val="000000"/>
                    </a:solidFill>
                    <a:effectLst/>
                    <a:latin typeface="PingFang SC" panose="020B0400000000000000" pitchFamily="34" charset="-122"/>
                    <a:ea typeface="PingFang SC" panose="020B0400000000000000" pitchFamily="34" charset="-122"/>
                  </a:rPr>
                  <a:t>模型：</a:t>
                </a:r>
                <a:endParaRPr lang="en-US" altLang="zh-CN" dirty="0">
                  <a:solidFill>
                    <a:srgbClr val="000000"/>
                  </a:solidFill>
                  <a:effectLst/>
                  <a:latin typeface="PingFang SC" panose="020B0400000000000000" pitchFamily="34" charset="-122"/>
                  <a:ea typeface="PingFang SC" panose="020B0400000000000000" pitchFamily="34" charset="-122"/>
                </a:endParaRPr>
              </a:p>
              <a:p>
                <a:pPr>
                  <a:lnSpc>
                    <a:spcPct val="150000"/>
                  </a:lnSpc>
                </a:pPr>
                <a:r>
                  <a:rPr lang="zh-CN" altLang="en-US" dirty="0">
                    <a:solidFill>
                      <a:srgbClr val="000000"/>
                    </a:solidFill>
                    <a:effectLst/>
                    <a:latin typeface="PingFang SC" panose="020B0400000000000000" pitchFamily="34" charset="-122"/>
                    <a:ea typeface="PingFang SC" panose="020B0400000000000000" pitchFamily="34" charset="-122"/>
                  </a:rPr>
                  <a:t>要解决的问题</a:t>
                </a:r>
                <a:r>
                  <a:rPr lang="en-US" altLang="zh-CN" dirty="0">
                    <a:solidFill>
                      <a:srgbClr val="000000"/>
                    </a:solidFill>
                    <a:effectLst/>
                    <a:latin typeface="Helvetica Neue" panose="02000503000000020004" pitchFamily="2" charset="0"/>
                    <a:ea typeface="PingFang SC" panose="020B0400000000000000" pitchFamily="34" charset="-122"/>
                  </a:rPr>
                  <a:t>:</a:t>
                </a:r>
                <a:r>
                  <a:rPr lang="zh-CN" altLang="en-US" dirty="0">
                    <a:solidFill>
                      <a:srgbClr val="000000"/>
                    </a:solidFill>
                    <a:effectLst/>
                    <a:latin typeface="PingFang SC" panose="020B0400000000000000" pitchFamily="34" charset="-122"/>
                    <a:ea typeface="PingFang SC" panose="020B0400000000000000" pitchFamily="34" charset="-122"/>
                  </a:rPr>
                  <a:t>模型为</a:t>
                </a:r>
                <a:r>
                  <a:rPr lang="en-US" altLang="zh-CN" dirty="0">
                    <a:solidFill>
                      <a:srgbClr val="000000"/>
                    </a:solidFill>
                    <a:effectLst/>
                    <a:latin typeface="PingFang SC" panose="020B0400000000000000" pitchFamily="34" charset="-122"/>
                    <a:ea typeface="PingFang SC" panose="020B0400000000000000" pitchFamily="34" charset="-122"/>
                  </a:rPr>
                  <a:t>  </a:t>
                </a:r>
                <a14:m>
                  <m:oMath xmlns:m="http://schemas.openxmlformats.org/officeDocument/2006/math">
                    <m:r>
                      <m:rPr>
                        <m:sty m:val="p"/>
                      </m:rPr>
                      <a:rPr lang="el-GR" altLang="zh-CN" i="1" smtClean="0">
                        <a:solidFill>
                          <a:srgbClr val="000000"/>
                        </a:solidFill>
                        <a:effectLst/>
                        <a:latin typeface="Cambria Math" panose="02040503050406030204" pitchFamily="18" charset="0"/>
                        <a:ea typeface="Cambria Math" panose="02040503050406030204" pitchFamily="18" charset="0"/>
                      </a:rPr>
                      <m:t>λ</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 altLang="zh-CN" i="1" smtClean="0">
                        <a:solidFill>
                          <a:srgbClr val="000000"/>
                        </a:solidFill>
                        <a:effectLst/>
                        <a:latin typeface="Cambria Math" panose="02040503050406030204" pitchFamily="18" charset="0"/>
                        <a:ea typeface="Cambria Math" panose="02040503050406030204" pitchFamily="18" charset="0"/>
                      </a:rPr>
                      <m:t>𝜋</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𝐴</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𝐵</m:t>
                    </m:r>
                    <m:r>
                      <a:rPr lang="en-US" altLang="zh-CN" b="0" i="1" smtClean="0">
                        <a:solidFill>
                          <a:srgbClr val="000000"/>
                        </a:solidFill>
                        <a:effectLst/>
                        <a:latin typeface="Cambria Math" panose="02040503050406030204" pitchFamily="18" charset="0"/>
                        <a:ea typeface="Cambria Math" panose="02040503050406030204" pitchFamily="18" charset="0"/>
                      </a:rPr>
                      <m:t>)</m:t>
                    </m:r>
                  </m:oMath>
                </a14:m>
                <a:r>
                  <a:rPr lang="en-US" altLang="zh-CN" dirty="0">
                    <a:solidFill>
                      <a:srgbClr val="000000"/>
                    </a:solidFill>
                    <a:effectLst/>
                    <a:latin typeface="PingFang SC" panose="020B0400000000000000" pitchFamily="34" charset="-122"/>
                    <a:ea typeface="PingFang SC" panose="020B0400000000000000" pitchFamily="34" charset="-122"/>
                  </a:rPr>
                  <a:t> </a:t>
                </a:r>
                <a:endParaRPr lang="el-GR" altLang="zh-CN" dirty="0">
                  <a:solidFill>
                    <a:srgbClr val="000000"/>
                  </a:solidFill>
                  <a:effectLst/>
                  <a:latin typeface="PingFang SC" panose="020B0400000000000000" pitchFamily="34" charset="-122"/>
                  <a:ea typeface="PingFang SC" panose="020B0400000000000000" pitchFamily="34" charset="-122"/>
                </a:endParaRPr>
              </a:p>
              <a:p>
                <a:pPr>
                  <a:lnSpc>
                    <a:spcPct val="150000"/>
                  </a:lnSpc>
                </a:pPr>
                <a:r>
                  <a:rPr lang="el-GR" altLang="zh-CN" dirty="0">
                    <a:solidFill>
                      <a:srgbClr val="000000"/>
                    </a:solidFill>
                    <a:effectLst/>
                    <a:latin typeface="Helvetica Neue" panose="02000503000000020004" pitchFamily="2" charset="0"/>
                  </a:rPr>
                  <a:t>1.</a:t>
                </a:r>
                <a:r>
                  <a:rPr lang="zh-CN" altLang="en-US" dirty="0">
                    <a:solidFill>
                      <a:srgbClr val="000000"/>
                    </a:solidFill>
                    <a:effectLst/>
                    <a:latin typeface="PingFang SC" panose="020B0400000000000000" pitchFamily="34" charset="-122"/>
                    <a:ea typeface="PingFang SC" panose="020B0400000000000000" pitchFamily="34" charset="-122"/>
                  </a:rPr>
                  <a:t>给定模型</a:t>
                </a:r>
                <a14:m>
                  <m:oMath xmlns:m="http://schemas.openxmlformats.org/officeDocument/2006/math">
                    <m:r>
                      <a:rPr lang="en-US" altLang="zh-CN" b="0" i="0" smtClean="0">
                        <a:solidFill>
                          <a:srgbClr val="000000"/>
                        </a:solidFill>
                        <a:effectLst/>
                        <a:latin typeface="Cambria Math" panose="02040503050406030204" pitchFamily="18" charset="0"/>
                        <a:ea typeface="Cambria Math" panose="02040503050406030204" pitchFamily="18" charset="0"/>
                      </a:rPr>
                      <m:t> </m:t>
                    </m:r>
                    <m:r>
                      <m:rPr>
                        <m:sty m:val="p"/>
                      </m:rPr>
                      <a:rPr lang="el-GR" altLang="zh-CN" i="1" smtClean="0">
                        <a:solidFill>
                          <a:srgbClr val="000000"/>
                        </a:solidFill>
                        <a:effectLst/>
                        <a:latin typeface="Cambria Math" panose="02040503050406030204" pitchFamily="18" charset="0"/>
                        <a:ea typeface="Cambria Math" panose="02040503050406030204" pitchFamily="18" charset="0"/>
                      </a:rPr>
                      <m:t>λ</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 altLang="zh-CN" i="1" smtClean="0">
                        <a:solidFill>
                          <a:srgbClr val="000000"/>
                        </a:solidFill>
                        <a:effectLst/>
                        <a:latin typeface="Cambria Math" panose="02040503050406030204" pitchFamily="18" charset="0"/>
                        <a:ea typeface="Cambria Math" panose="02040503050406030204" pitchFamily="18" charset="0"/>
                      </a:rPr>
                      <m:t>𝜋</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𝐴</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𝐵</m:t>
                    </m:r>
                    <m:r>
                      <a:rPr lang="en-US" altLang="zh-CN" b="0" i="1" smtClean="0">
                        <a:solidFill>
                          <a:srgbClr val="000000"/>
                        </a:solidFill>
                        <a:effectLst/>
                        <a:latin typeface="Cambria Math" panose="02040503050406030204" pitchFamily="18" charset="0"/>
                        <a:ea typeface="Cambria Math" panose="02040503050406030204" pitchFamily="18" charset="0"/>
                      </a:rPr>
                      <m:t>)</m:t>
                    </m:r>
                  </m:oMath>
                </a14:m>
                <a:r>
                  <a:rPr lang="en-US" altLang="zh-CN" dirty="0">
                    <a:solidFill>
                      <a:srgbClr val="000000"/>
                    </a:solidFill>
                    <a:effectLst/>
                    <a:latin typeface="PingFang SC" panose="020B0400000000000000" pitchFamily="34" charset="-122"/>
                    <a:ea typeface="PingFang SC" panose="020B0400000000000000" pitchFamily="34" charset="-122"/>
                  </a:rPr>
                  <a:t> </a:t>
                </a:r>
                <a:r>
                  <a:rPr lang="zh-CN" altLang="en-US" dirty="0">
                    <a:solidFill>
                      <a:srgbClr val="000000"/>
                    </a:solidFill>
                    <a:effectLst/>
                    <a:latin typeface="PingFang SC" panose="020B0400000000000000" pitchFamily="34" charset="-122"/>
                    <a:ea typeface="PingFang SC" panose="020B0400000000000000" pitchFamily="34" charset="-122"/>
                  </a:rPr>
                  <a:t>及观测序列 </a:t>
                </a:r>
                <a:r>
                  <a:rPr lang="en-US" altLang="zh-CN" dirty="0">
                    <a:solidFill>
                      <a:srgbClr val="000000"/>
                    </a:solidFill>
                    <a:effectLst/>
                    <a:latin typeface="PingFang SC" panose="020B0400000000000000" pitchFamily="34" charset="-122"/>
                    <a:ea typeface="PingFang SC" panose="020B0400000000000000" pitchFamily="34" charset="-122"/>
                  </a:rPr>
                  <a:t>O = </a:t>
                </a:r>
                <a:r>
                  <a:rPr lang="en-US" altLang="zh-CN" dirty="0">
                    <a:solidFill>
                      <a:srgbClr val="000000"/>
                    </a:solidFill>
                    <a:effectLst/>
                    <a:latin typeface="Helvetica Neue" panose="02000503000000020004" pitchFamily="2" charset="0"/>
                  </a:rPr>
                  <a:t>{</a:t>
                </a:r>
                <a14:m>
                  <m:oMath xmlns:m="http://schemas.openxmlformats.org/officeDocument/2006/math">
                    <m:r>
                      <a:rPr lang="en-US" altLang="zh-CN" b="0" i="1" smtClean="0">
                        <a:solidFill>
                          <a:srgbClr val="000000"/>
                        </a:solidFill>
                        <a:effectLst/>
                        <a:latin typeface="Cambria Math" panose="02040503050406030204" pitchFamily="18" charset="0"/>
                      </a:rPr>
                      <m:t>𝑂</m:t>
                    </m:r>
                    <m:r>
                      <a:rPr lang="en-US" altLang="zh-CN" b="0" i="1" baseline="-25000" smtClean="0">
                        <a:solidFill>
                          <a:srgbClr val="000000"/>
                        </a:solidFill>
                        <a:effectLst/>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2</m:t>
                    </m:r>
                    <m:r>
                      <a:rPr lang="en-US" altLang="zh-CN" i="1" baseline="-25000">
                        <a:solidFill>
                          <a:srgbClr val="000000"/>
                        </a:solidFill>
                        <a:latin typeface="Cambria Math" panose="02040503050406030204" pitchFamily="18" charset="0"/>
                      </a:rPr>
                      <m:t> </m:t>
                    </m:r>
                  </m:oMath>
                </a14:m>
                <a:r>
                  <a:rPr lang="en" altLang="zh-CN" dirty="0">
                    <a:solidFill>
                      <a:srgbClr val="000000"/>
                    </a:solidFill>
                    <a:effectLst/>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𝑇</m:t>
                    </m:r>
                  </m:oMath>
                </a14:m>
                <a:r>
                  <a:rPr lang="en" altLang="zh-CN" dirty="0">
                    <a:solidFill>
                      <a:srgbClr val="000000"/>
                    </a:solidFill>
                    <a:effectLst/>
                    <a:latin typeface="Helvetica Neue" panose="02000503000000020004" pitchFamily="2" charset="0"/>
                  </a:rPr>
                  <a:t>},</a:t>
                </a:r>
                <a:r>
                  <a:rPr lang="zh-CN" altLang="en-US" dirty="0">
                    <a:solidFill>
                      <a:srgbClr val="000000"/>
                    </a:solidFill>
                    <a:effectLst/>
                    <a:latin typeface="PingFang SC" panose="020B0400000000000000" pitchFamily="34" charset="-122"/>
                    <a:ea typeface="PingFang SC" panose="020B0400000000000000" pitchFamily="34" charset="-122"/>
                  </a:rPr>
                  <a:t>计算</a:t>
                </a:r>
                <a:r>
                  <a:rPr lang="zh-CN" altLang="en-US" dirty="0">
                    <a:solidFill>
                      <a:srgbClr val="000000"/>
                    </a:solidFill>
                    <a:latin typeface="PingFang SC" panose="020B0400000000000000" pitchFamily="34" charset="-122"/>
                    <a:ea typeface="PingFang SC" panose="020B0400000000000000" pitchFamily="34" charset="-122"/>
                  </a:rPr>
                  <a:t>观测序列</a:t>
                </a:r>
                <a:r>
                  <a:rPr lang="zh-CN" altLang="en-US" dirty="0">
                    <a:solidFill>
                      <a:srgbClr val="000000"/>
                    </a:solidFill>
                    <a:effectLst/>
                    <a:latin typeface="PingFang SC" panose="020B0400000000000000" pitchFamily="34" charset="-122"/>
                    <a:ea typeface="PingFang SC" panose="020B0400000000000000" pitchFamily="34" charset="-122"/>
                  </a:rPr>
                  <a:t>出现的概率 </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p>
              <a:p>
                <a:pPr>
                  <a:lnSpc>
                    <a:spcPct val="150000"/>
                  </a:lnSpc>
                </a:pPr>
                <a:r>
                  <a:rPr lang="zh-CN" altLang="en-US" dirty="0">
                    <a:solidFill>
                      <a:srgbClr val="000000"/>
                    </a:solidFill>
                    <a:latin typeface="Helvetica Neue" panose="02000503000000020004" pitchFamily="2" charset="0"/>
                  </a:rPr>
                  <a:t>人话：给定模型、观测序列，求该序列出现的概率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effectLst/>
                  <a:latin typeface="Helvetica Neue" panose="02000503000000020004" pitchFamily="2" charset="0"/>
                </a:endParaRPr>
              </a:p>
              <a:p>
                <a:pPr>
                  <a:lnSpc>
                    <a:spcPct val="150000"/>
                  </a:lnSpc>
                </a:pPr>
                <a:r>
                  <a:rPr lang="en-US" altLang="zh-CN" dirty="0">
                    <a:solidFill>
                      <a:srgbClr val="000000"/>
                    </a:solidFill>
                    <a:effectLst/>
                    <a:latin typeface="Helvetica Neue" panose="02000503000000020004" pitchFamily="2" charset="0"/>
                  </a:rPr>
                  <a:t>2.</a:t>
                </a:r>
                <a:r>
                  <a:rPr lang="zh-CN" altLang="en-US" dirty="0">
                    <a:solidFill>
                      <a:srgbClr val="000000"/>
                    </a:solidFill>
                    <a:effectLst/>
                    <a:latin typeface="PingFang SC" panose="020B0400000000000000" pitchFamily="34" charset="-122"/>
                    <a:ea typeface="PingFang SC" panose="020B0400000000000000" pitchFamily="34" charset="-122"/>
                  </a:rPr>
                  <a:t>给定观测序列 </a:t>
                </a:r>
                <a:r>
                  <a:rPr lang="en-US" altLang="zh-CN" dirty="0">
                    <a:solidFill>
                      <a:srgbClr val="000000"/>
                    </a:solidFill>
                    <a:effectLst/>
                    <a:latin typeface="PingFang SC" panose="020B0400000000000000" pitchFamily="34" charset="-122"/>
                    <a:ea typeface="PingFang SC" panose="020B0400000000000000" pitchFamily="34" charset="-122"/>
                  </a:rPr>
                  <a:t>O = </a:t>
                </a:r>
                <a:r>
                  <a:rPr lang="en-US" altLang="zh-CN" dirty="0">
                    <a:solidFill>
                      <a:srgbClr val="000000"/>
                    </a:solidFill>
                    <a:effectLst/>
                    <a:latin typeface="Helvetica Neue" panose="02000503000000020004" pitchFamily="2" charset="0"/>
                  </a:rPr>
                  <a:t>{</a:t>
                </a:r>
                <a14:m>
                  <m:oMath xmlns:m="http://schemas.openxmlformats.org/officeDocument/2006/math">
                    <m:r>
                      <a:rPr lang="en-US" altLang="zh-CN" b="0" i="1" smtClean="0">
                        <a:solidFill>
                          <a:srgbClr val="000000"/>
                        </a:solidFill>
                        <a:effectLst/>
                        <a:latin typeface="Cambria Math" panose="02040503050406030204" pitchFamily="18" charset="0"/>
                      </a:rPr>
                      <m:t>𝑂</m:t>
                    </m:r>
                    <m:r>
                      <a:rPr lang="en-US" altLang="zh-CN" b="0" i="1" baseline="-25000" smtClean="0">
                        <a:solidFill>
                          <a:srgbClr val="000000"/>
                        </a:solidFill>
                        <a:effectLst/>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2</m:t>
                    </m:r>
                    <m:r>
                      <a:rPr lang="en-US" altLang="zh-CN" i="1" baseline="-25000">
                        <a:solidFill>
                          <a:srgbClr val="000000"/>
                        </a:solidFill>
                        <a:latin typeface="Cambria Math" panose="02040503050406030204" pitchFamily="18" charset="0"/>
                      </a:rPr>
                      <m:t> </m:t>
                    </m:r>
                  </m:oMath>
                </a14:m>
                <a:r>
                  <a:rPr lang="en" altLang="zh-CN" dirty="0">
                    <a:solidFill>
                      <a:srgbClr val="000000"/>
                    </a:solidFill>
                    <a:effectLst/>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𝑇</m:t>
                    </m:r>
                  </m:oMath>
                </a14:m>
                <a:r>
                  <a:rPr lang="en" altLang="zh-CN" dirty="0">
                    <a:solidFill>
                      <a:srgbClr val="000000"/>
                    </a:solidFill>
                    <a:effectLst/>
                    <a:latin typeface="Helvetica Neue" panose="02000503000000020004" pitchFamily="2" charset="0"/>
                  </a:rPr>
                  <a:t>}</a:t>
                </a:r>
                <a:r>
                  <a:rPr lang="zh-CN" altLang="en" dirty="0">
                    <a:solidFill>
                      <a:srgbClr val="000000"/>
                    </a:solidFill>
                    <a:effectLst/>
                    <a:latin typeface="PingFang SC" panose="020B0400000000000000" pitchFamily="34" charset="-122"/>
                    <a:ea typeface="PingFang SC" panose="020B0400000000000000" pitchFamily="34" charset="-122"/>
                  </a:rPr>
                  <a:t>，</a:t>
                </a:r>
                <a:r>
                  <a:rPr lang="zh-CN" altLang="en-US" dirty="0">
                    <a:solidFill>
                      <a:srgbClr val="000000"/>
                    </a:solidFill>
                    <a:effectLst/>
                    <a:latin typeface="PingFang SC" panose="020B0400000000000000" pitchFamily="34" charset="-122"/>
                    <a:ea typeface="PingFang SC" panose="020B0400000000000000" pitchFamily="34" charset="-122"/>
                  </a:rPr>
                  <a:t>求解参数 </a:t>
                </a:r>
                <a14:m>
                  <m:oMath xmlns:m="http://schemas.openxmlformats.org/officeDocument/2006/math">
                    <m:r>
                      <a:rPr lang="en-US" altLang="zh-CN" i="1">
                        <a:solidFill>
                          <a:srgbClr val="000000"/>
                        </a:solidFill>
                        <a:latin typeface="Cambria Math" panose="02040503050406030204" pitchFamily="18" charset="0"/>
                        <a:ea typeface="Cambria Math" panose="02040503050406030204" pitchFamily="18" charset="0"/>
                      </a:rPr>
                      <m:t>(</m:t>
                    </m:r>
                    <m:r>
                      <a:rPr lang="en" altLang="zh-CN" i="1">
                        <a:solidFill>
                          <a:srgbClr val="000000"/>
                        </a:solidFill>
                        <a:latin typeface="Cambria Math" panose="02040503050406030204" pitchFamily="18" charset="0"/>
                        <a:ea typeface="Cambria Math" panose="02040503050406030204" pitchFamily="18" charset="0"/>
                      </a:rPr>
                      <m:t>𝜋</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𝐴</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𝐵</m:t>
                    </m:r>
                    <m:r>
                      <a:rPr lang="en-US" altLang="zh-CN" i="1">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effectLst/>
                    <a:latin typeface="Helvetica Neue" panose="02000503000000020004" pitchFamily="2" charset="0"/>
                  </a:rPr>
                  <a:t> </a:t>
                </a:r>
                <a:r>
                  <a:rPr lang="zh-CN" altLang="en-US" dirty="0">
                    <a:solidFill>
                      <a:srgbClr val="000000"/>
                    </a:solidFill>
                    <a:effectLst/>
                    <a:latin typeface="PingFang SC" panose="020B0400000000000000" pitchFamily="34" charset="-122"/>
                    <a:ea typeface="PingFang SC" panose="020B0400000000000000" pitchFamily="34" charset="-122"/>
                  </a:rPr>
                  <a:t>使得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zh-CN" altLang="en-US" dirty="0">
                    <a:solidFill>
                      <a:srgbClr val="000000"/>
                    </a:solidFill>
                    <a:effectLst/>
                    <a:latin typeface="PingFang SC" panose="020B0400000000000000" pitchFamily="34" charset="-122"/>
                    <a:ea typeface="PingFang SC" panose="020B0400000000000000" pitchFamily="34" charset="-122"/>
                  </a:rPr>
                  <a:t>最大。</a:t>
                </a:r>
                <a:endParaRPr lang="en-US" altLang="zh-CN" dirty="0">
                  <a:solidFill>
                    <a:srgbClr val="000000"/>
                  </a:solidFill>
                  <a:effectLst/>
                  <a:latin typeface="PingFang SC" panose="020B0400000000000000" pitchFamily="34" charset="-122"/>
                  <a:ea typeface="PingFang SC" panose="020B0400000000000000" pitchFamily="34" charset="-122"/>
                </a:endParaRPr>
              </a:p>
              <a:p>
                <a:pPr>
                  <a:lnSpc>
                    <a:spcPct val="150000"/>
                  </a:lnSpc>
                </a:pPr>
                <a:r>
                  <a:rPr lang="zh-CN" altLang="en-US" dirty="0">
                    <a:solidFill>
                      <a:srgbClr val="000000"/>
                    </a:solidFill>
                    <a:latin typeface="PingFang SC" panose="020B0400000000000000" pitchFamily="34" charset="-122"/>
                    <a:ea typeface="PingFang SC" panose="020B0400000000000000" pitchFamily="34" charset="-122"/>
                  </a:rPr>
                  <a:t>人话：有数据，求解模型，求</a:t>
                </a:r>
                <a14:m>
                  <m:oMath xmlns:m="http://schemas.openxmlformats.org/officeDocument/2006/math">
                    <m:r>
                      <a:rPr lang="zh-CN" altLang="en-US" b="0" i="0" smtClean="0">
                        <a:solidFill>
                          <a:srgbClr val="000000"/>
                        </a:solidFill>
                        <a:latin typeface="Cambria Math" panose="02040503050406030204" pitchFamily="18" charset="0"/>
                        <a:ea typeface="Cambria Math" panose="02040503050406030204" pitchFamily="18" charset="0"/>
                      </a:rPr>
                      <m:t> </m:t>
                    </m:r>
                    <m:r>
                      <a:rPr lang="en-US" altLang="zh-CN" i="1" smtClean="0">
                        <a:solidFill>
                          <a:srgbClr val="000000"/>
                        </a:solidFill>
                        <a:latin typeface="Cambria Math" panose="02040503050406030204" pitchFamily="18" charset="0"/>
                        <a:ea typeface="Cambria Math" panose="02040503050406030204" pitchFamily="18" charset="0"/>
                      </a:rPr>
                      <m:t>(</m:t>
                    </m:r>
                    <m:r>
                      <a:rPr lang="en" altLang="zh-CN" i="1">
                        <a:solidFill>
                          <a:srgbClr val="000000"/>
                        </a:solidFill>
                        <a:latin typeface="Cambria Math" panose="02040503050406030204" pitchFamily="18" charset="0"/>
                        <a:ea typeface="Cambria Math" panose="02040503050406030204" pitchFamily="18" charset="0"/>
                      </a:rPr>
                      <m:t>𝜋</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𝐴</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𝐵</m:t>
                    </m:r>
                    <m:r>
                      <a:rPr lang="en-US" altLang="zh-CN" i="1">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effectLst/>
                    <a:latin typeface="Helvetica Neue" panose="02000503000000020004" pitchFamily="2" charset="0"/>
                  </a:rPr>
                  <a:t> 的值，使得在当前模型下出现这个观测序列的概率最大</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极大似然估计</a:t>
                </a:r>
                <a:r>
                  <a:rPr lang="en-US" altLang="zh-CN" dirty="0">
                    <a:solidFill>
                      <a:srgbClr val="000000"/>
                    </a:solidFill>
                    <a:effectLst/>
                    <a:latin typeface="Helvetica Neue" panose="02000503000000020004" pitchFamily="2" charset="0"/>
                  </a:rPr>
                  <a:t>)</a:t>
                </a:r>
                <a:endParaRPr lang="en-US" altLang="zh-CN" dirty="0">
                  <a:solidFill>
                    <a:srgbClr val="000000"/>
                  </a:solidFill>
                  <a:latin typeface="PingFang SC" panose="020B0400000000000000" pitchFamily="34" charset="-122"/>
                  <a:ea typeface="PingFang SC" panose="020B0400000000000000" pitchFamily="34" charset="-122"/>
                </a:endParaRPr>
              </a:p>
              <a:p>
                <a:pPr>
                  <a:lnSpc>
                    <a:spcPct val="150000"/>
                  </a:lnSpc>
                </a:pPr>
                <a:endParaRPr lang="zh-CN" altLang="en-US" dirty="0">
                  <a:solidFill>
                    <a:srgbClr val="000000"/>
                  </a:solidFill>
                  <a:effectLst/>
                  <a:latin typeface="Helvetica Neue" panose="02000503000000020004" pitchFamily="2" charset="0"/>
                </a:endParaRPr>
              </a:p>
              <a:p>
                <a:pPr>
                  <a:lnSpc>
                    <a:spcPct val="150000"/>
                  </a:lnSpc>
                </a:pPr>
                <a:r>
                  <a:rPr lang="en-US" altLang="zh-CN" dirty="0">
                    <a:solidFill>
                      <a:srgbClr val="000000"/>
                    </a:solidFill>
                    <a:effectLst/>
                    <a:latin typeface="Helvetica Neue" panose="02000503000000020004" pitchFamily="2" charset="0"/>
                  </a:rPr>
                  <a:t>3.</a:t>
                </a:r>
                <a:r>
                  <a:rPr lang="zh-CN" altLang="en-US" dirty="0">
                    <a:solidFill>
                      <a:srgbClr val="000000"/>
                    </a:solidFill>
                    <a:effectLst/>
                    <a:latin typeface="PingFang SC" panose="020B0400000000000000" pitchFamily="34" charset="-122"/>
                    <a:ea typeface="PingFang SC" panose="020B0400000000000000" pitchFamily="34" charset="-122"/>
                  </a:rPr>
                  <a:t>已知模型</a:t>
                </a:r>
                <a14:m>
                  <m:oMath xmlns:m="http://schemas.openxmlformats.org/officeDocument/2006/math">
                    <m:r>
                      <a:rPr lang="zh-CN" altLang="en-US" b="0" i="0" smtClean="0">
                        <a:solidFill>
                          <a:srgbClr val="000000"/>
                        </a:solidFill>
                        <a:latin typeface="Cambria Math" panose="02040503050406030204" pitchFamily="18" charset="0"/>
                        <a:ea typeface="Cambria Math" panose="02040503050406030204" pitchFamily="18" charset="0"/>
                      </a:rPr>
                      <m:t> </m:t>
                    </m:r>
                    <m:r>
                      <a:rPr lang="en-US" altLang="zh-CN" i="1" smtClean="0">
                        <a:solidFill>
                          <a:srgbClr val="000000"/>
                        </a:solidFill>
                        <a:latin typeface="Cambria Math" panose="02040503050406030204" pitchFamily="18" charset="0"/>
                        <a:ea typeface="Cambria Math" panose="02040503050406030204" pitchFamily="18" charset="0"/>
                      </a:rPr>
                      <m:t>(</m:t>
                    </m:r>
                    <m:r>
                      <a:rPr lang="en" altLang="zh-CN" i="1">
                        <a:solidFill>
                          <a:srgbClr val="000000"/>
                        </a:solidFill>
                        <a:latin typeface="Cambria Math" panose="02040503050406030204" pitchFamily="18" charset="0"/>
                        <a:ea typeface="Cambria Math" panose="02040503050406030204" pitchFamily="18" charset="0"/>
                      </a:rPr>
                      <m:t>𝜋</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𝐴</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𝐵</m:t>
                    </m:r>
                    <m:r>
                      <a:rPr lang="en-US" altLang="zh-CN" i="1">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effectLst/>
                    <a:latin typeface="PingFang SC" panose="020B0400000000000000" pitchFamily="34" charset="-122"/>
                    <a:ea typeface="PingFang SC" panose="020B0400000000000000" pitchFamily="34" charset="-122"/>
                  </a:rPr>
                  <a:t> 和观测序列 </a:t>
                </a:r>
                <a:r>
                  <a:rPr lang="en-US" altLang="zh-CN" dirty="0">
                    <a:solidFill>
                      <a:srgbClr val="000000"/>
                    </a:solidFill>
                    <a:latin typeface="PingFang SC" panose="020B0400000000000000" pitchFamily="34" charset="-122"/>
                    <a:ea typeface="PingFang SC" panose="020B0400000000000000" pitchFamily="34" charset="-122"/>
                  </a:rPr>
                  <a:t>O = </a:t>
                </a:r>
                <a:r>
                  <a:rPr lang="en-US" altLang="zh-CN" dirty="0">
                    <a:solidFill>
                      <a:srgbClr val="000000"/>
                    </a:solidFill>
                    <a:latin typeface="Helvetica Neue" panose="02000503000000020004" pitchFamily="2" charset="0"/>
                  </a:rPr>
                  <a:t>{</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𝑇</m:t>
                    </m:r>
                  </m:oMath>
                </a14:m>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zh-CN" altLang="en-US" dirty="0">
                    <a:solidFill>
                      <a:srgbClr val="000000"/>
                    </a:solidFill>
                    <a:effectLst/>
                    <a:latin typeface="PingFang SC" panose="020B0400000000000000" pitchFamily="34" charset="-122"/>
                    <a:ea typeface="PingFang SC" panose="020B0400000000000000" pitchFamily="34" charset="-122"/>
                  </a:rPr>
                  <a:t>求状态序列，使得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zh-CN" altLang="en-US" dirty="0">
                    <a:solidFill>
                      <a:srgbClr val="000000"/>
                    </a:solidFill>
                    <a:effectLst/>
                    <a:latin typeface="PingFang SC" panose="020B0400000000000000" pitchFamily="34" charset="-122"/>
                    <a:ea typeface="PingFang SC" panose="020B0400000000000000" pitchFamily="34" charset="-122"/>
                  </a:rPr>
                  <a:t>最大。</a:t>
                </a:r>
                <a:endParaRPr lang="zh-CN" altLang="en-US" dirty="0">
                  <a:solidFill>
                    <a:srgbClr val="000000"/>
                  </a:solidFill>
                  <a:effectLst/>
                  <a:latin typeface="Helvetica Neue" panose="02000503000000020004" pitchFamily="2" charset="0"/>
                </a:endParaRPr>
              </a:p>
              <a:p>
                <a:pPr>
                  <a:lnSpc>
                    <a:spcPct val="150000"/>
                  </a:lnSpc>
                </a:pPr>
                <a:r>
                  <a:rPr kumimoji="1" lang="zh-CN" altLang="en-US" dirty="0"/>
                  <a:t>人话：给定模型，也有观测序列，求观测序列后隐藏的状态序列最有可能是什么</a:t>
                </a:r>
              </a:p>
            </p:txBody>
          </p:sp>
        </mc:Choice>
        <mc:Fallback xmlns="">
          <p:sp>
            <p:nvSpPr>
              <p:cNvPr id="2" name="文本框 1">
                <a:extLst>
                  <a:ext uri="{FF2B5EF4-FFF2-40B4-BE49-F238E27FC236}">
                    <a16:creationId xmlns:a16="http://schemas.microsoft.com/office/drawing/2014/main" id="{59718FA7-DE7A-62BD-6DB2-B2F7123BB2DD}"/>
                  </a:ext>
                </a:extLst>
              </p:cNvPr>
              <p:cNvSpPr txBox="1">
                <a:spLocks noRot="1" noChangeAspect="1" noMove="1" noResize="1" noEditPoints="1" noAdjustHandles="1" noChangeArrowheads="1" noChangeShapeType="1" noTextEdit="1"/>
              </p:cNvSpPr>
              <p:nvPr/>
            </p:nvSpPr>
            <p:spPr>
              <a:xfrm>
                <a:off x="684315" y="1090670"/>
                <a:ext cx="10740177" cy="4613442"/>
              </a:xfrm>
              <a:prstGeom prst="rect">
                <a:avLst/>
              </a:prstGeom>
              <a:blipFill>
                <a:blip r:embed="rId2"/>
                <a:stretch>
                  <a:fillRect l="-472" b="-8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9226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C9489-3F19-CFF8-D4C9-A20DB8D3CA08}"/>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F7E6B2A5-D714-91BE-AE8D-24774217E382}"/>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585AB0B4-EBEC-F808-4BF8-540940246C8C}"/>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95B072C9-F5E9-AA1F-821A-28E2D3889266}"/>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F56F887C-3FA3-1DC7-9BDE-A7AF1DE0F133}"/>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B344C4FA-EDD4-A9EA-F16F-685A21419157}"/>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问题一：暴力求解</a:t>
            </a:r>
          </a:p>
        </p:txBody>
      </p:sp>
      <p:sp>
        <p:nvSpPr>
          <p:cNvPr id="3" name="文本框 2">
            <a:extLst>
              <a:ext uri="{FF2B5EF4-FFF2-40B4-BE49-F238E27FC236}">
                <a16:creationId xmlns:a16="http://schemas.microsoft.com/office/drawing/2014/main" id="{41B5EE1B-DF46-E442-BCB2-D0FFC0B60C2D}"/>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78BD9A6-A8B6-0C0A-AEFC-F10A366A9BDE}"/>
                  </a:ext>
                </a:extLst>
              </p:cNvPr>
              <p:cNvSpPr txBox="1"/>
              <p:nvPr/>
            </p:nvSpPr>
            <p:spPr>
              <a:xfrm>
                <a:off x="537623" y="1101687"/>
                <a:ext cx="11338170" cy="1200329"/>
              </a:xfrm>
              <a:prstGeom prst="rect">
                <a:avLst/>
              </a:prstGeom>
              <a:noFill/>
            </p:spPr>
            <p:txBody>
              <a:bodyPr wrap="square" rtlCol="0">
                <a:spAutoFit/>
              </a:bodyPr>
              <a:lstStyle/>
              <a:p>
                <a:pPr>
                  <a:lnSpc>
                    <a:spcPct val="150000"/>
                  </a:lnSpc>
                </a:pPr>
                <a:r>
                  <a:rPr lang="el-GR" altLang="zh-CN" dirty="0">
                    <a:solidFill>
                      <a:srgbClr val="000000"/>
                    </a:solidFill>
                    <a:effectLst/>
                    <a:latin typeface="Helvetica Neue" panose="02000503000000020004" pitchFamily="2" charset="0"/>
                  </a:rPr>
                  <a:t>1.</a:t>
                </a:r>
                <a:r>
                  <a:rPr lang="zh-CN" altLang="en-US" dirty="0">
                    <a:solidFill>
                      <a:srgbClr val="000000"/>
                    </a:solidFill>
                    <a:effectLst/>
                    <a:latin typeface="PingFang SC" panose="020B0400000000000000" pitchFamily="34" charset="-122"/>
                    <a:ea typeface="PingFang SC" panose="020B0400000000000000" pitchFamily="34" charset="-122"/>
                  </a:rPr>
                  <a:t>给定模型</a:t>
                </a:r>
                <a14:m>
                  <m:oMath xmlns:m="http://schemas.openxmlformats.org/officeDocument/2006/math">
                    <m:r>
                      <a:rPr lang="en-US" altLang="zh-CN" b="0" i="0" smtClean="0">
                        <a:solidFill>
                          <a:srgbClr val="000000"/>
                        </a:solidFill>
                        <a:effectLst/>
                        <a:latin typeface="Cambria Math" panose="02040503050406030204" pitchFamily="18" charset="0"/>
                        <a:ea typeface="Cambria Math" panose="02040503050406030204" pitchFamily="18" charset="0"/>
                      </a:rPr>
                      <m:t> </m:t>
                    </m:r>
                    <m:r>
                      <m:rPr>
                        <m:sty m:val="p"/>
                      </m:rPr>
                      <a:rPr lang="el-GR" altLang="zh-CN" i="1" smtClean="0">
                        <a:solidFill>
                          <a:srgbClr val="000000"/>
                        </a:solidFill>
                        <a:effectLst/>
                        <a:latin typeface="Cambria Math" panose="02040503050406030204" pitchFamily="18" charset="0"/>
                        <a:ea typeface="Cambria Math" panose="02040503050406030204" pitchFamily="18" charset="0"/>
                      </a:rPr>
                      <m:t>λ</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 altLang="zh-CN" i="1" smtClean="0">
                        <a:solidFill>
                          <a:srgbClr val="000000"/>
                        </a:solidFill>
                        <a:effectLst/>
                        <a:latin typeface="Cambria Math" panose="02040503050406030204" pitchFamily="18" charset="0"/>
                        <a:ea typeface="Cambria Math" panose="02040503050406030204" pitchFamily="18" charset="0"/>
                      </a:rPr>
                      <m:t>𝜋</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𝐴</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𝐵</m:t>
                    </m:r>
                    <m:r>
                      <a:rPr lang="en-US" altLang="zh-CN" b="0" i="1" smtClean="0">
                        <a:solidFill>
                          <a:srgbClr val="000000"/>
                        </a:solidFill>
                        <a:effectLst/>
                        <a:latin typeface="Cambria Math" panose="02040503050406030204" pitchFamily="18" charset="0"/>
                        <a:ea typeface="Cambria Math" panose="02040503050406030204" pitchFamily="18" charset="0"/>
                      </a:rPr>
                      <m:t>)</m:t>
                    </m:r>
                  </m:oMath>
                </a14:m>
                <a:r>
                  <a:rPr lang="en-US" altLang="zh-CN" dirty="0">
                    <a:solidFill>
                      <a:srgbClr val="000000"/>
                    </a:solidFill>
                    <a:effectLst/>
                    <a:latin typeface="PingFang SC" panose="020B0400000000000000" pitchFamily="34" charset="-122"/>
                    <a:ea typeface="PingFang SC" panose="020B0400000000000000" pitchFamily="34" charset="-122"/>
                  </a:rPr>
                  <a:t> </a:t>
                </a:r>
                <a:r>
                  <a:rPr lang="zh-CN" altLang="en-US" dirty="0">
                    <a:solidFill>
                      <a:srgbClr val="000000"/>
                    </a:solidFill>
                    <a:effectLst/>
                    <a:latin typeface="PingFang SC" panose="020B0400000000000000" pitchFamily="34" charset="-122"/>
                    <a:ea typeface="PingFang SC" panose="020B0400000000000000" pitchFamily="34" charset="-122"/>
                  </a:rPr>
                  <a:t>及观测序列 </a:t>
                </a:r>
                <a:r>
                  <a:rPr lang="en-US" altLang="zh-CN" dirty="0">
                    <a:solidFill>
                      <a:srgbClr val="000000"/>
                    </a:solidFill>
                    <a:effectLst/>
                    <a:latin typeface="PingFang SC" panose="020B0400000000000000" pitchFamily="34" charset="-122"/>
                    <a:ea typeface="PingFang SC" panose="020B0400000000000000" pitchFamily="34" charset="-122"/>
                  </a:rPr>
                  <a:t>O = </a:t>
                </a:r>
                <a:r>
                  <a:rPr lang="en-US" altLang="zh-CN" dirty="0">
                    <a:solidFill>
                      <a:srgbClr val="000000"/>
                    </a:solidFill>
                    <a:effectLst/>
                    <a:latin typeface="Helvetica Neue" panose="02000503000000020004" pitchFamily="2" charset="0"/>
                  </a:rPr>
                  <a:t>{</a:t>
                </a:r>
                <a14:m>
                  <m:oMath xmlns:m="http://schemas.openxmlformats.org/officeDocument/2006/math">
                    <m:r>
                      <a:rPr lang="en-US" altLang="zh-CN" b="0" i="1" smtClean="0">
                        <a:solidFill>
                          <a:srgbClr val="000000"/>
                        </a:solidFill>
                        <a:effectLst/>
                        <a:latin typeface="Cambria Math" panose="02040503050406030204" pitchFamily="18" charset="0"/>
                      </a:rPr>
                      <m:t>𝑂</m:t>
                    </m:r>
                    <m:r>
                      <a:rPr lang="en-US" altLang="zh-CN" b="0" i="1" baseline="-25000" smtClean="0">
                        <a:solidFill>
                          <a:srgbClr val="000000"/>
                        </a:solidFill>
                        <a:effectLst/>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2</m:t>
                    </m:r>
                    <m:r>
                      <a:rPr lang="en-US" altLang="zh-CN" i="1" baseline="-25000">
                        <a:solidFill>
                          <a:srgbClr val="000000"/>
                        </a:solidFill>
                        <a:latin typeface="Cambria Math" panose="02040503050406030204" pitchFamily="18" charset="0"/>
                      </a:rPr>
                      <m:t> </m:t>
                    </m:r>
                  </m:oMath>
                </a14:m>
                <a:r>
                  <a:rPr lang="en" altLang="zh-CN" dirty="0">
                    <a:solidFill>
                      <a:srgbClr val="000000"/>
                    </a:solidFill>
                    <a:effectLst/>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𝑇</m:t>
                    </m:r>
                  </m:oMath>
                </a14:m>
                <a:r>
                  <a:rPr lang="en" altLang="zh-CN" dirty="0">
                    <a:solidFill>
                      <a:srgbClr val="000000"/>
                    </a:solidFill>
                    <a:effectLst/>
                    <a:latin typeface="Helvetica Neue" panose="02000503000000020004" pitchFamily="2" charset="0"/>
                  </a:rPr>
                  <a:t>},</a:t>
                </a:r>
                <a:r>
                  <a:rPr lang="zh-CN" altLang="en-US" dirty="0">
                    <a:solidFill>
                      <a:srgbClr val="000000"/>
                    </a:solidFill>
                    <a:effectLst/>
                    <a:latin typeface="PingFang SC" panose="020B0400000000000000" pitchFamily="34" charset="-122"/>
                    <a:ea typeface="PingFang SC" panose="020B0400000000000000" pitchFamily="34" charset="-122"/>
                  </a:rPr>
                  <a:t>计算</a:t>
                </a:r>
                <a:r>
                  <a:rPr lang="zh-CN" altLang="en-US" dirty="0">
                    <a:solidFill>
                      <a:srgbClr val="000000"/>
                    </a:solidFill>
                    <a:latin typeface="PingFang SC" panose="020B0400000000000000" pitchFamily="34" charset="-122"/>
                    <a:ea typeface="PingFang SC" panose="020B0400000000000000" pitchFamily="34" charset="-122"/>
                  </a:rPr>
                  <a:t>观测序列</a:t>
                </a:r>
                <a:r>
                  <a:rPr lang="zh-CN" altLang="en-US" dirty="0">
                    <a:solidFill>
                      <a:srgbClr val="000000"/>
                    </a:solidFill>
                    <a:effectLst/>
                    <a:latin typeface="PingFang SC" panose="020B0400000000000000" pitchFamily="34" charset="-122"/>
                    <a:ea typeface="PingFang SC" panose="020B0400000000000000" pitchFamily="34" charset="-122"/>
                  </a:rPr>
                  <a:t>出现的概率 </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p>
              <a:p>
                <a:pPr>
                  <a:lnSpc>
                    <a:spcPct val="150000"/>
                  </a:lnSpc>
                </a:pPr>
                <a:r>
                  <a:rPr lang="zh-CN" altLang="en-US" dirty="0">
                    <a:solidFill>
                      <a:srgbClr val="000000"/>
                    </a:solidFill>
                    <a:latin typeface="Helvetica Neue" panose="02000503000000020004" pitchFamily="2" charset="0"/>
                  </a:rPr>
                  <a:t>人话：给定模型、观测序列，求该序列出现的概率</a:t>
                </a:r>
                <a:endParaRPr lang="en-US" altLang="zh-CN" dirty="0">
                  <a:solidFill>
                    <a:srgbClr val="000000"/>
                  </a:solidFill>
                  <a:latin typeface="Helvetica Neue" panose="02000503000000020004" pitchFamily="2" charset="0"/>
                </a:endParaRPr>
              </a:p>
              <a:p>
                <a:endParaRPr kumimoji="1" lang="zh-CN" altLang="en-US" dirty="0"/>
              </a:p>
            </p:txBody>
          </p:sp>
        </mc:Choice>
        <mc:Fallback xmlns="">
          <p:sp>
            <p:nvSpPr>
              <p:cNvPr id="4" name="文本框 3">
                <a:extLst>
                  <a:ext uri="{FF2B5EF4-FFF2-40B4-BE49-F238E27FC236}">
                    <a16:creationId xmlns:a16="http://schemas.microsoft.com/office/drawing/2014/main" id="{178BD9A6-A8B6-0C0A-AEFC-F10A366A9BDE}"/>
                  </a:ext>
                </a:extLst>
              </p:cNvPr>
              <p:cNvSpPr txBox="1">
                <a:spLocks noRot="1" noChangeAspect="1" noMove="1" noResize="1" noEditPoints="1" noAdjustHandles="1" noChangeArrowheads="1" noChangeShapeType="1" noTextEdit="1"/>
              </p:cNvSpPr>
              <p:nvPr/>
            </p:nvSpPr>
            <p:spPr>
              <a:xfrm>
                <a:off x="537623" y="1101687"/>
                <a:ext cx="11338170" cy="1200329"/>
              </a:xfrm>
              <a:prstGeom prst="rect">
                <a:avLst/>
              </a:prstGeom>
              <a:blipFill>
                <a:blip r:embed="rId2"/>
                <a:stretch>
                  <a:fillRect l="-4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64AA014-B1E5-1665-0E23-872ADBCF4228}"/>
                  </a:ext>
                </a:extLst>
              </p:cNvPr>
              <p:cNvSpPr txBox="1"/>
              <p:nvPr/>
            </p:nvSpPr>
            <p:spPr>
              <a:xfrm>
                <a:off x="537623" y="1955231"/>
                <a:ext cx="11338170" cy="4688528"/>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我们要求的是在给定模型观测序列出现的概率，那如果我能把所有的隐藏序列都给列出来，也就可以知道联合概率分布 </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对联合概率边缘化即可得到我们所求的：</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对条件概率进行分解：</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所以联合概率：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观测序列概率：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复杂度：如果隐藏状态数有</a:t>
                </a:r>
                <a:r>
                  <a:rPr lang="en-US" altLang="zh-CN" dirty="0">
                    <a:solidFill>
                      <a:srgbClr val="000000"/>
                    </a:solidFill>
                    <a:latin typeface="Helvetica Neue" panose="02000503000000020004" pitchFamily="2" charset="0"/>
                  </a:rPr>
                  <a:t>N</a:t>
                </a:r>
                <a:r>
                  <a:rPr lang="zh-CN" altLang="en-US" dirty="0">
                    <a:solidFill>
                      <a:srgbClr val="000000"/>
                    </a:solidFill>
                    <a:latin typeface="Helvetica Neue" panose="02000503000000020004" pitchFamily="2" charset="0"/>
                  </a:rPr>
                  <a:t>个，</a:t>
                </a:r>
                <a14:m>
                  <m:oMath xmlns:m="http://schemas.openxmlformats.org/officeDocument/2006/math">
                    <m:r>
                      <m:rPr>
                        <m:sty m:val="p"/>
                      </m:rPr>
                      <a:rPr lang="en-US" altLang="zh-CN" b="0" i="0" smtClean="0">
                        <a:solidFill>
                          <a:srgbClr val="000000"/>
                        </a:solidFill>
                        <a:latin typeface="Cambria Math" panose="02040503050406030204" pitchFamily="18" charset="0"/>
                      </a:rPr>
                      <m:t>O</m:t>
                    </m:r>
                    <m:r>
                      <a:rPr lang="en-US" altLang="zh-CN" b="0" i="0" smtClean="0">
                        <a:solidFill>
                          <a:srgbClr val="000000"/>
                        </a:solidFill>
                        <a:latin typeface="Cambria Math" panose="02040503050406030204" pitchFamily="18" charset="0"/>
                      </a:rPr>
                      <m:t>(</m:t>
                    </m:r>
                    <m:sSup>
                      <m:sSupPr>
                        <m:ctrlPr>
                          <a:rPr lang="en-US" altLang="zh-CN" i="1" smtClean="0">
                            <a:solidFill>
                              <a:srgbClr val="000000"/>
                            </a:solidFill>
                            <a:latin typeface="Cambria Math" panose="02040503050406030204" pitchFamily="18" charset="0"/>
                          </a:rPr>
                        </m:ctrlPr>
                      </m:sSupPr>
                      <m:e>
                        <m:r>
                          <m:rPr>
                            <m:sty m:val="p"/>
                          </m:rPr>
                          <a:rPr lang="en-US" altLang="zh-CN" i="1">
                            <a:solidFill>
                              <a:srgbClr val="000000"/>
                            </a:solidFill>
                            <a:latin typeface="Cambria Math" panose="02040503050406030204" pitchFamily="18" charset="0"/>
                          </a:rPr>
                          <m:t>TN</m:t>
                        </m:r>
                      </m:e>
                      <m:sup>
                        <m:r>
                          <m:rPr>
                            <m:sty m:val="p"/>
                          </m:rPr>
                          <a:rPr lang="en-US" altLang="zh-CN" i="1">
                            <a:solidFill>
                              <a:srgbClr val="000000"/>
                            </a:solidFill>
                            <a:latin typeface="Cambria Math" panose="02040503050406030204" pitchFamily="18" charset="0"/>
                          </a:rPr>
                          <m:t>T</m:t>
                        </m:r>
                      </m:sup>
                    </m:sSup>
                    <m:r>
                      <a:rPr lang="en-US" altLang="zh-CN" b="0" i="0" smtClean="0">
                        <a:solidFill>
                          <a:srgbClr val="000000"/>
                        </a:solidFill>
                        <a:latin typeface="Cambria Math" panose="02040503050406030204" pitchFamily="18" charset="0"/>
                      </a:rPr>
                      <m:t>)</m:t>
                    </m:r>
                  </m:oMath>
                </a14:m>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164AA014-B1E5-1665-0E23-872ADBCF4228}"/>
                  </a:ext>
                </a:extLst>
              </p:cNvPr>
              <p:cNvSpPr txBox="1">
                <a:spLocks noRot="1" noChangeAspect="1" noMove="1" noResize="1" noEditPoints="1" noAdjustHandles="1" noChangeArrowheads="1" noChangeShapeType="1" noTextEdit="1"/>
              </p:cNvSpPr>
              <p:nvPr/>
            </p:nvSpPr>
            <p:spPr>
              <a:xfrm>
                <a:off x="537623" y="1955231"/>
                <a:ext cx="11338170" cy="4688528"/>
              </a:xfrm>
              <a:prstGeom prst="rect">
                <a:avLst/>
              </a:prstGeom>
              <a:blipFill>
                <a:blip r:embed="rId3"/>
                <a:stretch>
                  <a:fillRect l="-44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EE98230-7C44-D69D-116A-363D087300A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4718671" y="2709437"/>
            <a:ext cx="2754658" cy="740239"/>
          </a:xfrm>
          <a:prstGeom prst="rect">
            <a:avLst/>
          </a:prstGeom>
        </p:spPr>
      </p:pic>
      <p:pic>
        <p:nvPicPr>
          <p:cNvPr id="15" name="图片 14">
            <a:extLst>
              <a:ext uri="{FF2B5EF4-FFF2-40B4-BE49-F238E27FC236}">
                <a16:creationId xmlns:a16="http://schemas.microsoft.com/office/drawing/2014/main" id="{E636DAFB-C1FC-9779-8144-CF7EB7CF85A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Lst>
          </a:blip>
          <a:stretch>
            <a:fillRect/>
          </a:stretch>
        </p:blipFill>
        <p:spPr>
          <a:xfrm>
            <a:off x="2884858" y="3528876"/>
            <a:ext cx="3606800" cy="749300"/>
          </a:xfrm>
          <a:prstGeom prst="rect">
            <a:avLst/>
          </a:prstGeom>
        </p:spPr>
      </p:pic>
      <p:pic>
        <p:nvPicPr>
          <p:cNvPr id="17" name="图片 16">
            <a:extLst>
              <a:ext uri="{FF2B5EF4-FFF2-40B4-BE49-F238E27FC236}">
                <a16:creationId xmlns:a16="http://schemas.microsoft.com/office/drawing/2014/main" id="{1ECD5AA0-C8D5-9ABC-C4C0-405DB84397B6}"/>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Lst>
          </a:blip>
          <a:stretch>
            <a:fillRect/>
          </a:stretch>
        </p:blipFill>
        <p:spPr>
          <a:xfrm>
            <a:off x="2143760" y="4478413"/>
            <a:ext cx="7493000" cy="533400"/>
          </a:xfrm>
          <a:prstGeom prst="rect">
            <a:avLst/>
          </a:prstGeom>
        </p:spPr>
      </p:pic>
      <p:pic>
        <p:nvPicPr>
          <p:cNvPr id="18" name="图片 17">
            <a:extLst>
              <a:ext uri="{FF2B5EF4-FFF2-40B4-BE49-F238E27FC236}">
                <a16:creationId xmlns:a16="http://schemas.microsoft.com/office/drawing/2014/main" id="{0766D70B-CBBD-447B-E8C0-F152B750502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bright="20000" contrast="-40000"/>
                    </a14:imgEffect>
                  </a14:imgLayer>
                </a14:imgProps>
              </a:ext>
            </a:extLst>
          </a:blip>
          <a:stretch>
            <a:fillRect/>
          </a:stretch>
        </p:blipFill>
        <p:spPr>
          <a:xfrm>
            <a:off x="2143760" y="5131720"/>
            <a:ext cx="7772400" cy="848351"/>
          </a:xfrm>
          <a:prstGeom prst="rect">
            <a:avLst/>
          </a:prstGeom>
        </p:spPr>
      </p:pic>
    </p:spTree>
    <p:extLst>
      <p:ext uri="{BB962C8B-B14F-4D97-AF65-F5344CB8AC3E}">
        <p14:creationId xmlns:p14="http://schemas.microsoft.com/office/powerpoint/2010/main" val="322396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D12C8-E617-24AC-2692-FFDC361224BC}"/>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2DE4D8BC-3125-1958-AF61-3A21963A2387}"/>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3A59EEB-5660-5C80-5328-DCC7076B77FD}"/>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C736F35D-C918-DCF8-6A32-83FAF5C76EA0}"/>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10E7F322-2A05-A5D9-6976-B6D4435C90E9}"/>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CCA46119-1A80-B104-1BE6-6872EDF2082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暴力求解</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公式推导</a:t>
            </a:r>
          </a:p>
        </p:txBody>
      </p:sp>
      <p:sp>
        <p:nvSpPr>
          <p:cNvPr id="3" name="文本框 2">
            <a:extLst>
              <a:ext uri="{FF2B5EF4-FFF2-40B4-BE49-F238E27FC236}">
                <a16:creationId xmlns:a16="http://schemas.microsoft.com/office/drawing/2014/main" id="{78906AA4-B7C4-DC99-69A4-122D8F8DB2C2}"/>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300B262-737C-A5DE-BB4F-C68A0EF7EF8B}"/>
                  </a:ext>
                </a:extLst>
              </p:cNvPr>
              <p:cNvSpPr txBox="1"/>
              <p:nvPr/>
            </p:nvSpPr>
            <p:spPr>
              <a:xfrm>
                <a:off x="549053" y="961006"/>
                <a:ext cx="11338170" cy="5207451"/>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对于 </a:t>
                </a:r>
                <a:r>
                  <a:rPr lang="en" altLang="zh-CN" dirty="0">
                    <a:solidFill>
                      <a:srgbClr val="000000"/>
                    </a:solidFill>
                    <a:effectLst/>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r>
                  <a:rPr lang="en-US" altLang="zh-CN" dirty="0">
                    <a:solidFill>
                      <a:srgbClr val="000000"/>
                    </a:solidFill>
                    <a:latin typeface="Helvetica Neue" panose="02000503000000020004" pitchFamily="2" charset="0"/>
                  </a:rPr>
                  <a:t>,</a:t>
                </a:r>
                <a:r>
                  <a:rPr lang="zh-CN" altLang="en-US" dirty="0">
                    <a:solidFill>
                      <a:srgbClr val="000000"/>
                    </a:solidFill>
                    <a:effectLst/>
                    <a:latin typeface="Helvetica Neue" panose="02000503000000020004" pitchFamily="2" charset="0"/>
                  </a:rPr>
                  <a:t>给定模型下求隐藏序列出现的概率，由初始状态一点点转变而成。</a:t>
                </a:r>
                <a:endParaRPr lang="en-US" altLang="zh-CN" dirty="0">
                  <a:solidFill>
                    <a:srgbClr val="000000"/>
                  </a:solidFill>
                  <a:effectLst/>
                  <a:latin typeface="Helvetica Neue" panose="02000503000000020004" pitchFamily="2" charset="0"/>
                </a:endParaRPr>
              </a:p>
              <a:p>
                <a:pPr>
                  <a:lnSpc>
                    <a:spcPct val="150000"/>
                  </a:lnSpc>
                </a:pP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US" altLang="zh-CN" dirty="0">
                    <a:solidFill>
                      <a:srgbClr val="000000"/>
                    </a:solidFill>
                    <a:effectLst/>
                    <a:latin typeface="PingFang SC" panose="020B0400000000000000" pitchFamily="34" charset="-122"/>
                    <a:ea typeface="PingFang SC" panose="020B0400000000000000" pitchFamily="34" charset="-122"/>
                  </a:rPr>
                  <a:t>= </a:t>
                </a:r>
                <a:r>
                  <a:rPr lang="en-US" altLang="zh-CN" dirty="0">
                    <a:solidFill>
                      <a:srgbClr val="000000"/>
                    </a:solidFill>
                    <a:effectLst/>
                    <a:latin typeface="Helvetica Neue" panose="02000503000000020004" pitchFamily="2" charset="0"/>
                  </a:rPr>
                  <a:t>{</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effectLst/>
                        <a:latin typeface="Cambria Math" panose="02040503050406030204" pitchFamily="18" charset="0"/>
                      </a:rPr>
                      <m:t>1</m:t>
                    </m:r>
                  </m:oMath>
                </a14:m>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2</m:t>
                    </m:r>
                    <m:r>
                      <a:rPr lang="en-US" altLang="zh-CN" i="1" baseline="-25000">
                        <a:solidFill>
                          <a:srgbClr val="000000"/>
                        </a:solidFill>
                        <a:latin typeface="Cambria Math" panose="02040503050406030204" pitchFamily="18" charset="0"/>
                      </a:rPr>
                      <m:t> </m:t>
                    </m:r>
                  </m:oMath>
                </a14:m>
                <a:r>
                  <a:rPr lang="en" altLang="zh-CN" dirty="0">
                    <a:solidFill>
                      <a:srgbClr val="000000"/>
                    </a:solidFill>
                    <a:effectLst/>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b="0" i="1" baseline="-25000" smtClean="0">
                        <a:solidFill>
                          <a:srgbClr val="000000"/>
                        </a:solidFill>
                        <a:latin typeface="Cambria Math" panose="02040503050406030204" pitchFamily="18" charset="0"/>
                      </a:rPr>
                      <m:t>𝑇</m:t>
                    </m:r>
                  </m:oMath>
                </a14:m>
                <a:r>
                  <a:rPr lang="en"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出现的概率为：</a:t>
                </a:r>
                <a:r>
                  <a:rPr lang="en" altLang="zh-CN" dirty="0">
                    <a:solidFill>
                      <a:srgbClr val="000000"/>
                    </a:solidFill>
                    <a:latin typeface="Helvetica Neue" panose="02000503000000020004" pitchFamily="2" charset="0"/>
                  </a:rPr>
                  <a:t> 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smtClean="0">
                            <a:solidFill>
                              <a:srgbClr val="000000"/>
                            </a:solidFill>
                            <a:latin typeface="Cambria Math" panose="02040503050406030204" pitchFamily="18" charset="0"/>
                            <a:ea typeface="Cambria Math" panose="02040503050406030204" pitchFamily="18" charset="0"/>
                          </a:rPr>
                        </m:ctrlPr>
                      </m:sSubPr>
                      <m:e>
                        <m:r>
                          <a:rPr lang="en" altLang="zh-CN" i="1">
                            <a:solidFill>
                              <a:srgbClr val="000000"/>
                            </a:solidFill>
                            <a:latin typeface="Cambria Math" panose="02040503050406030204" pitchFamily="18" charset="0"/>
                            <a:ea typeface="Cambria Math" panose="02040503050406030204" pitchFamily="18" charset="0"/>
                          </a:rPr>
                          <m:t>𝜋</m:t>
                        </m:r>
                      </m:e>
                      <m:sub>
                        <m:sSub>
                          <m:sSubPr>
                            <m:ctrlPr>
                              <a:rPr lang="en" altLang="zh-CN" i="1" smtClean="0">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smtClean="0">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3</m:t>
                            </m:r>
                          </m:sub>
                        </m:sSub>
                      </m:sub>
                    </m:sSub>
                    <m:r>
                      <a:rPr lang="en-US" altLang="zh-CN" b="0" i="1" smtClean="0">
                        <a:solidFill>
                          <a:srgbClr val="000000"/>
                        </a:solidFill>
                        <a:latin typeface="Cambria Math" panose="02040503050406030204" pitchFamily="18" charset="0"/>
                        <a:ea typeface="Cambria Math" panose="02040503050406030204" pitchFamily="18" charset="0"/>
                      </a:rPr>
                      <m:t>…</m:t>
                    </m:r>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r>
                              <a:rPr lang="en-US" altLang="zh-CN" b="0" i="1" smtClean="0">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sub>
                        </m:sSub>
                      </m:sub>
                    </m:sSub>
                  </m:oMath>
                </a14:m>
                <a:endParaRPr lang="en" altLang="zh-CN" dirty="0">
                  <a:solidFill>
                    <a:srgbClr val="000000"/>
                  </a:solidFill>
                  <a:latin typeface="Helvetica Neue" panose="02000503000000020004" pitchFamily="2" charset="0"/>
                </a:endParaRPr>
              </a:p>
              <a:p>
                <a:pPr>
                  <a:lnSpc>
                    <a:spcPct val="150000"/>
                  </a:lnSpc>
                </a:pPr>
                <a:endParaRPr lang="en"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3</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其中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是给定模型下第一个出现的恰好是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zh-CN" altLang="en-US" dirty="0">
                    <a:solidFill>
                      <a:srgbClr val="000000"/>
                    </a:solidFill>
                    <a:latin typeface="Helvetica Neue" panose="02000503000000020004" pitchFamily="2" charset="0"/>
                  </a:rPr>
                  <a:t> 的概率，第一个出现的序列与初始状态 </a:t>
                </a:r>
                <a14:m>
                  <m:oMath xmlns:m="http://schemas.openxmlformats.org/officeDocument/2006/math">
                    <m:r>
                      <a:rPr lang="en" altLang="zh-CN" i="1">
                        <a:solidFill>
                          <a:srgbClr val="000000"/>
                        </a:solidFill>
                        <a:latin typeface="Cambria Math" panose="02040503050406030204" pitchFamily="18" charset="0"/>
                        <a:ea typeface="Cambria Math" panose="02040503050406030204" pitchFamily="18" charset="0"/>
                      </a:rPr>
                      <m:t>𝜋</m:t>
                    </m:r>
                  </m:oMath>
                </a14:m>
                <a:r>
                  <a:rPr lang="zh-CN" altLang="en-US" dirty="0">
                    <a:solidFill>
                      <a:srgbClr val="000000"/>
                    </a:solidFill>
                    <a:latin typeface="Helvetica Neue" panose="02000503000000020004" pitchFamily="2" charset="0"/>
                  </a:rPr>
                  <a:t> 相关，</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所以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14:m>
                  <m:oMath xmlns:m="http://schemas.openxmlformats.org/officeDocument/2006/math">
                    <m:r>
                      <a:rPr lang="zh-CN" altLang="en-US" b="0" i="0" smtClean="0">
                        <a:solidFill>
                          <a:srgbClr val="000000"/>
                        </a:solidFill>
                        <a:latin typeface="Cambria Math" panose="02040503050406030204" pitchFamily="18" charset="0"/>
                        <a:ea typeface="Cambria Math" panose="02040503050406030204" pitchFamily="18" charset="0"/>
                      </a:rPr>
                      <m:t> </m:t>
                    </m:r>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zh-CN" altLang="en-US" b="0" i="1" smtClean="0">
                            <a:solidFill>
                              <a:srgbClr val="000000"/>
                            </a:solidFill>
                            <a:latin typeface="Cambria Math" panose="02040503050406030204" pitchFamily="18" charset="0"/>
                            <a:ea typeface="Cambria Math" panose="02040503050406030204" pitchFamily="18" charset="0"/>
                          </a:rPr>
                          <m:t> </m:t>
                        </m:r>
                        <m:r>
                          <a:rPr lang="en" altLang="zh-CN" i="1">
                            <a:solidFill>
                              <a:srgbClr val="000000"/>
                            </a:solidFill>
                            <a:latin typeface="Cambria Math" panose="02040503050406030204" pitchFamily="18" charset="0"/>
                            <a:ea typeface="Cambria Math" panose="02040503050406030204" pitchFamily="18" charset="0"/>
                          </a:rPr>
                          <m:t>𝜋</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oMath>
                </a14:m>
                <a:endParaRPr lang="en"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对于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3</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r>
                      <a:rPr lang="zh-CN" altLang="en-US" b="0" i="1" baseline="-25000" smtClean="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3</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4</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14:m>
                  <m:oMath xmlns:m="http://schemas.openxmlformats.org/officeDocument/2006/math">
                    <m:r>
                      <a:rPr lang="en-US" altLang="zh-CN" b="0" i="0"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I</m:t>
                    </m:r>
                    <m:r>
                      <a:rPr lang="en-US" altLang="zh-CN" i="1" baseline="-25000" smtClean="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a:t>
                </a:r>
                <a14:m>
                  <m:oMath xmlns:m="http://schemas.openxmlformats.org/officeDocument/2006/math">
                    <m:r>
                      <a:rPr lang="el-GR" altLang="zh-CN" i="1">
                        <a:solidFill>
                          <a:srgbClr val="000000"/>
                        </a:solidFill>
                        <a:latin typeface="Cambria Math" panose="02040503050406030204" pitchFamily="18" charset="0"/>
                        <a:ea typeface="Cambria Math" panose="02040503050406030204" pitchFamily="18" charset="0"/>
                      </a:rPr>
                      <m:t> </m:t>
                    </m:r>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r>
                  <a:rPr lang="zh-CN" altLang="en" dirty="0">
                    <a:solidFill>
                      <a:srgbClr val="000000"/>
                    </a:solidFill>
                    <a:latin typeface="Helvetica Neue" panose="02000503000000020004" pitchFamily="2" charset="0"/>
                  </a:rPr>
                  <a:t>其中</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r>
                      <a:rPr lang="zh-CN" altLang="en-US" i="1" baseline="-2500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是给定模型下在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zh-CN" altLang="en-US" dirty="0">
                    <a:solidFill>
                      <a:srgbClr val="000000"/>
                    </a:solidFill>
                    <a:latin typeface="Helvetica Neue" panose="02000503000000020004" pitchFamily="2" charset="0"/>
                  </a:rPr>
                  <a:t> 发生的条件下</a:t>
                </a:r>
                <a14:m>
                  <m:oMath xmlns:m="http://schemas.openxmlformats.org/officeDocument/2006/math">
                    <m:r>
                      <a:rPr lang="zh-CN" altLang="en-US" b="0" i="0"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oMath>
                </a14:m>
                <a:r>
                  <a:rPr lang="zh-CN" altLang="en-US" dirty="0">
                    <a:solidFill>
                      <a:srgbClr val="000000"/>
                    </a:solidFill>
                    <a:latin typeface="Helvetica Neue" panose="02000503000000020004" pitchFamily="2" charset="0"/>
                  </a:rPr>
                  <a:t> </a:t>
                </a:r>
                <a:r>
                  <a:rPr lang="zh-CN" altLang="en" dirty="0">
                    <a:solidFill>
                      <a:srgbClr val="000000"/>
                    </a:solidFill>
                    <a:latin typeface="Helvetica Neue" panose="02000503000000020004" pitchFamily="2" charset="0"/>
                  </a:rPr>
                  <a:t>发生的</a:t>
                </a:r>
                <a:r>
                  <a:rPr lang="zh-CN" altLang="en-US" dirty="0">
                    <a:solidFill>
                      <a:srgbClr val="000000"/>
                    </a:solidFill>
                    <a:latin typeface="Helvetica Neue" panose="02000503000000020004" pitchFamily="2" charset="0"/>
                  </a:rPr>
                  <a:t>概率，也就是状态转移矩阵 </a:t>
                </a:r>
                <a:r>
                  <a:rPr lang="en-US" altLang="zh-CN" dirty="0">
                    <a:solidFill>
                      <a:srgbClr val="000000"/>
                    </a:solidFill>
                    <a:latin typeface="Helvetica Neue" panose="02000503000000020004" pitchFamily="2" charset="0"/>
                  </a:rPr>
                  <a:t>A</a:t>
                </a:r>
                <a:r>
                  <a:rPr lang="zh-CN" altLang="en-US" dirty="0">
                    <a:solidFill>
                      <a:srgbClr val="000000"/>
                    </a:solidFill>
                    <a:latin typeface="Helvetica Neue" panose="02000503000000020004" pitchFamily="2" charset="0"/>
                  </a:rPr>
                  <a:t> 矩阵，即</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oMath>
                </a14:m>
                <a:endParaRPr lang="en" altLang="zh-CN" dirty="0">
                  <a:solidFill>
                    <a:srgbClr val="000000"/>
                  </a:solidFill>
                  <a:latin typeface="Helvetica Neue" panose="02000503000000020004" pitchFamily="2" charset="0"/>
                </a:endParaRPr>
              </a:p>
              <a:p>
                <a:pPr>
                  <a:lnSpc>
                    <a:spcPct val="150000"/>
                  </a:lnSpc>
                </a:pPr>
                <a:r>
                  <a:rPr lang="zh-CN" altLang="en" dirty="0">
                    <a:solidFill>
                      <a:srgbClr val="000000"/>
                    </a:solidFill>
                    <a:latin typeface="Helvetica Neue" panose="02000503000000020004" pitchFamily="2" charset="0"/>
                  </a:rPr>
                  <a:t>由此</a:t>
                </a:r>
                <a:r>
                  <a:rPr lang="zh-CN" altLang="en-US" dirty="0">
                    <a:solidFill>
                      <a:srgbClr val="000000"/>
                    </a:solidFill>
                    <a:latin typeface="Helvetica Neue" panose="02000503000000020004" pitchFamily="2" charset="0"/>
                  </a:rPr>
                  <a:t>，我们得到：</a:t>
                </a:r>
                <a:r>
                  <a:rPr lang="en" altLang="zh-CN" dirty="0">
                    <a:solidFill>
                      <a:srgbClr val="000000"/>
                    </a:solidFill>
                    <a:latin typeface="Helvetica Neue" panose="02000503000000020004" pitchFamily="2" charset="0"/>
                  </a:rPr>
                  <a:t> 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zh-CN" altLang="en-US" i="1">
                            <a:solidFill>
                              <a:srgbClr val="000000"/>
                            </a:solidFill>
                            <a:latin typeface="Cambria Math" panose="02040503050406030204" pitchFamily="18" charset="0"/>
                            <a:ea typeface="Cambria Math" panose="02040503050406030204" pitchFamily="18" charset="0"/>
                          </a:rPr>
                          <m:t> </m:t>
                        </m:r>
                        <m:r>
                          <a:rPr lang="en" altLang="zh-CN" i="1">
                            <a:solidFill>
                              <a:srgbClr val="000000"/>
                            </a:solidFill>
                            <a:latin typeface="Cambria Math" panose="02040503050406030204" pitchFamily="18" charset="0"/>
                            <a:ea typeface="Cambria Math" panose="02040503050406030204" pitchFamily="18" charset="0"/>
                          </a:rPr>
                          <m:t>𝜋</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oMath>
                </a14:m>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3</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4</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14:m>
                  <m:oMath xmlns:m="http://schemas.openxmlformats.org/officeDocument/2006/math">
                    <m:r>
                      <a:rPr lang="en-US" altLang="zh-CN">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a:t>
                </a:r>
                <a14:m>
                  <m:oMath xmlns:m="http://schemas.openxmlformats.org/officeDocument/2006/math">
                    <m:r>
                      <a:rPr lang="el-GR" altLang="zh-CN" i="1">
                        <a:solidFill>
                          <a:srgbClr val="000000"/>
                        </a:solidFill>
                        <a:latin typeface="Cambria Math" panose="02040503050406030204" pitchFamily="18" charset="0"/>
                        <a:ea typeface="Cambria Math" panose="02040503050406030204" pitchFamily="18" charset="0"/>
                      </a:rPr>
                      <m:t> </m:t>
                    </m:r>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以此类推，最终我们得到</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smtClean="0">
                            <a:solidFill>
                              <a:srgbClr val="000000"/>
                            </a:solidFill>
                            <a:latin typeface="Cambria Math" panose="02040503050406030204" pitchFamily="18" charset="0"/>
                            <a:ea typeface="Cambria Math" panose="02040503050406030204" pitchFamily="18" charset="0"/>
                          </a:rPr>
                        </m:ctrlPr>
                      </m:sSubPr>
                      <m:e>
                        <m:r>
                          <a:rPr lang="en" altLang="zh-CN" i="1">
                            <a:solidFill>
                              <a:srgbClr val="000000"/>
                            </a:solidFill>
                            <a:latin typeface="Cambria Math" panose="02040503050406030204" pitchFamily="18" charset="0"/>
                            <a:ea typeface="Cambria Math" panose="02040503050406030204" pitchFamily="18" charset="0"/>
                          </a:rPr>
                          <m:t>𝜋</m:t>
                        </m:r>
                      </m:e>
                      <m:sub>
                        <m:sSub>
                          <m:sSubPr>
                            <m:ctrlPr>
                              <a:rPr lang="en" altLang="zh-CN" i="1" smtClean="0">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smtClean="0">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3</m:t>
                            </m:r>
                          </m:sub>
                        </m:sSub>
                      </m:sub>
                    </m:sSub>
                    <m:r>
                      <a:rPr lang="en-US" altLang="zh-CN" b="0" i="1" smtClean="0">
                        <a:solidFill>
                          <a:srgbClr val="000000"/>
                        </a:solidFill>
                        <a:latin typeface="Cambria Math" panose="02040503050406030204" pitchFamily="18" charset="0"/>
                        <a:ea typeface="Cambria Math" panose="02040503050406030204" pitchFamily="18" charset="0"/>
                      </a:rPr>
                      <m:t>…</m:t>
                    </m:r>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r>
                              <a:rPr lang="en-US" altLang="zh-CN" b="0" i="1" smtClean="0">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sub>
                        </m:sSub>
                      </m:sub>
                    </m:sSub>
                  </m:oMath>
                </a14:m>
                <a:r>
                  <a:rPr lang="en" altLang="zh-CN"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endParaRPr lang="en"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2300B262-737C-A5DE-BB4F-C68A0EF7EF8B}"/>
                  </a:ext>
                </a:extLst>
              </p:cNvPr>
              <p:cNvSpPr txBox="1">
                <a:spLocks noRot="1" noChangeAspect="1" noMove="1" noResize="1" noEditPoints="1" noAdjustHandles="1" noChangeArrowheads="1" noChangeShapeType="1" noTextEdit="1"/>
              </p:cNvSpPr>
              <p:nvPr/>
            </p:nvSpPr>
            <p:spPr>
              <a:xfrm>
                <a:off x="549053" y="961006"/>
                <a:ext cx="11338170" cy="5207451"/>
              </a:xfrm>
              <a:prstGeom prst="rect">
                <a:avLst/>
              </a:prstGeom>
              <a:blipFill>
                <a:blip r:embed="rId2"/>
                <a:stretch>
                  <a:fillRect l="-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769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BBCF1-4428-31DC-B874-AE332258F0F1}"/>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D1B60BF5-5256-5409-01A2-F72143FB3DB7}"/>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6B0B7240-2B04-611E-1B76-42B5BA6A0EE7}"/>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F8820472-5D4F-4981-C048-428D743338AB}"/>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CFF54C8B-0C89-29AC-DE93-A20A74063AC7}"/>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4803EFA5-87F0-78F1-1C0B-B704A4DB452C}"/>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暴力求解</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公式推导</a:t>
            </a:r>
          </a:p>
        </p:txBody>
      </p:sp>
      <p:sp>
        <p:nvSpPr>
          <p:cNvPr id="3" name="文本框 2">
            <a:extLst>
              <a:ext uri="{FF2B5EF4-FFF2-40B4-BE49-F238E27FC236}">
                <a16:creationId xmlns:a16="http://schemas.microsoft.com/office/drawing/2014/main" id="{F78CC015-4CBF-E98C-2A34-B65A4712DEC4}"/>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C5FDDCA-7308-D914-3B62-D7ACC63C289A}"/>
                  </a:ext>
                </a:extLst>
              </p:cNvPr>
              <p:cNvSpPr txBox="1"/>
              <p:nvPr/>
            </p:nvSpPr>
            <p:spPr>
              <a:xfrm>
                <a:off x="549053" y="961006"/>
                <a:ext cx="11338170" cy="4316887"/>
              </a:xfrm>
              <a:prstGeom prst="rect">
                <a:avLst/>
              </a:prstGeom>
              <a:noFill/>
            </p:spPr>
            <p:txBody>
              <a:bodyPr wrap="square" rtlCol="0">
                <a:spAutoFit/>
              </a:bodyPr>
              <a:lstStyle/>
              <a:p>
                <a:pPr>
                  <a:lnSpc>
                    <a:spcPct val="150000"/>
                  </a:lnSpc>
                </a:pPr>
                <a:r>
                  <a:rPr lang="zh-CN" altLang="en" dirty="0">
                    <a:solidFill>
                      <a:srgbClr val="000000"/>
                    </a:solidFill>
                    <a:latin typeface="Helvetica Neue" panose="02000503000000020004" pitchFamily="2" charset="0"/>
                  </a:rPr>
                  <a:t>对于</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给定隐藏序列</a:t>
                </a:r>
                <a14:m>
                  <m:oMath xmlns:m="http://schemas.openxmlformats.org/officeDocument/2006/math">
                    <m:r>
                      <a:rPr lang="zh-CN" altLang="en-US" dirty="0">
                        <a:solidFill>
                          <a:srgbClr val="000000"/>
                        </a:solidFill>
                        <a:latin typeface="Cambria Math" panose="02040503050406030204" pitchFamily="18" charset="0"/>
                      </a:rPr>
                      <m:t> </m:t>
                    </m:r>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PingFang SC" panose="020B0400000000000000" pitchFamily="34" charset="-122"/>
                    <a:ea typeface="PingFang SC" panose="020B0400000000000000" pitchFamily="34" charset="-122"/>
                  </a:rPr>
                  <a:t>= </a:t>
                </a:r>
                <a:r>
                  <a:rPr lang="en-US" altLang="zh-CN" dirty="0">
                    <a:solidFill>
                      <a:srgbClr val="000000"/>
                    </a:solidFill>
                    <a:latin typeface="Helvetica Neue" panose="02000503000000020004" pitchFamily="2" charset="0"/>
                  </a:rPr>
                  <a:t>{</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得到观测序列 </a:t>
                </a:r>
                <a:r>
                  <a:rPr lang="en-US" altLang="zh-CN" dirty="0">
                    <a:solidFill>
                      <a:srgbClr val="000000"/>
                    </a:solidFill>
                    <a:latin typeface="PingFang SC" panose="020B0400000000000000" pitchFamily="34" charset="-122"/>
                    <a:ea typeface="PingFang SC" panose="020B0400000000000000" pitchFamily="34" charset="-122"/>
                  </a:rPr>
                  <a:t>O = </a:t>
                </a:r>
                <a:r>
                  <a:rPr lang="en-US" altLang="zh-CN" dirty="0">
                    <a:solidFill>
                      <a:srgbClr val="000000"/>
                    </a:solidFill>
                    <a:latin typeface="Helvetica Neue" panose="02000503000000020004" pitchFamily="2" charset="0"/>
                  </a:rPr>
                  <a:t>{</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𝑇</m:t>
                    </m:r>
                  </m:oMath>
                </a14:m>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的概率。</a:t>
                </a: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b="0" i="1" smtClean="0">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r>
                      <a:rPr lang="en-US" altLang="zh-CN" b="0" i="1" smtClean="0">
                        <a:solidFill>
                          <a:srgbClr val="000000"/>
                        </a:solidFill>
                        <a:latin typeface="Cambria Math" panose="02040503050406030204" pitchFamily="18" charset="0"/>
                        <a:ea typeface="Cambria Math" panose="02040503050406030204" pitchFamily="18" charset="0"/>
                      </a:rPr>
                      <m:t>(</m:t>
                    </m:r>
                    <m:sSub>
                      <m:sSubPr>
                        <m:ctrlPr>
                          <a:rPr lang="en-US" altLang="zh-CN" b="0" i="1" smtClean="0">
                            <a:solidFill>
                              <a:srgbClr val="000000"/>
                            </a:solidFill>
                            <a:latin typeface="Cambria Math" panose="02040503050406030204" pitchFamily="18" charset="0"/>
                            <a:ea typeface="Cambria Math" panose="02040503050406030204" pitchFamily="18" charset="0"/>
                          </a:rPr>
                        </m:ctrlPr>
                      </m:sSubPr>
                      <m:e>
                        <m:r>
                          <a:rPr lang="en-US" altLang="zh-CN" b="0" i="1" smtClean="0">
                            <a:solidFill>
                              <a:srgbClr val="000000"/>
                            </a:solidFill>
                            <a:latin typeface="Cambria Math" panose="02040503050406030204" pitchFamily="18" charset="0"/>
                            <a:ea typeface="Cambria Math" panose="02040503050406030204" pitchFamily="18" charset="0"/>
                          </a:rPr>
                          <m:t>𝑜</m:t>
                        </m:r>
                      </m:e>
                      <m:sub>
                        <m:r>
                          <a:rPr lang="en-US" altLang="zh-CN" b="0" i="1" smtClean="0">
                            <a:solidFill>
                              <a:srgbClr val="000000"/>
                            </a:solidFill>
                            <a:latin typeface="Cambria Math" panose="02040503050406030204" pitchFamily="18" charset="0"/>
                            <a:ea typeface="Cambria Math" panose="02040503050406030204" pitchFamily="18" charset="0"/>
                          </a:rPr>
                          <m:t>1</m:t>
                        </m:r>
                      </m:sub>
                    </m:sSub>
                    <m:r>
                      <a:rPr lang="en-US" altLang="zh-CN" b="0" i="1" smtClean="0">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b="0" i="1" smtClean="0">
                            <a:solidFill>
                              <a:srgbClr val="000000"/>
                            </a:solidFill>
                            <a:latin typeface="Cambria Math" panose="02040503050406030204" pitchFamily="18" charset="0"/>
                            <a:ea typeface="Cambria Math" panose="02040503050406030204" pitchFamily="18" charset="0"/>
                          </a:rPr>
                          <m:t>2</m:t>
                        </m:r>
                      </m:sub>
                    </m:sSub>
                    <m:r>
                      <a:rPr lang="en-US" altLang="zh-CN" i="1">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b="0" i="1" smtClean="0">
                            <a:solidFill>
                              <a:srgbClr val="000000"/>
                            </a:solidFill>
                            <a:latin typeface="Cambria Math" panose="02040503050406030204" pitchFamily="18" charset="0"/>
                            <a:ea typeface="Cambria Math" panose="02040503050406030204" pitchFamily="18" charset="0"/>
                          </a:rPr>
                          <m:t>𝑇</m:t>
                        </m:r>
                      </m:sub>
                    </m:sSub>
                    <m:r>
                      <a:rPr lang="en-US" altLang="zh-CN" i="1">
                        <a:solidFill>
                          <a:srgbClr val="000000"/>
                        </a:solidFill>
                        <a:latin typeface="Cambria Math" panose="02040503050406030204" pitchFamily="18" charset="0"/>
                        <a:ea typeface="Cambria Math" panose="02040503050406030204" pitchFamily="18" charset="0"/>
                      </a:rPr>
                      <m:t>)</m:t>
                    </m:r>
                  </m:oMath>
                </a14:m>
                <a:endParaRPr lang="en" altLang="zh-CN" dirty="0">
                  <a:solidFill>
                    <a:srgbClr val="000000"/>
                  </a:solidFill>
                  <a:latin typeface="Helvetica Neue" panose="02000503000000020004" pitchFamily="2" charset="0"/>
                </a:endParaRPr>
              </a:p>
              <a:p>
                <a:pPr>
                  <a:lnSpc>
                    <a:spcPct val="150000"/>
                  </a:lnSpc>
                </a:pPr>
                <a:endParaRPr lang="en"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因为观测状态是由隐藏状态转化而成的，所以每时刻的观测状态只与该时刻的隐藏状态有关。</a:t>
                </a: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r>
                      <a:rPr lang="en-US" altLang="zh-CN" i="1" dirty="0" smtClean="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2</m:t>
                    </m:r>
                    <m:r>
                      <a:rPr lang="en-US" altLang="zh-CN" i="1" dirty="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en" altLang="zh-CN" dirty="0">
                    <a:solidFill>
                      <a:srgbClr val="000000"/>
                    </a:solidFill>
                    <a:latin typeface="Helvetica Neue" panose="02000503000000020004" pitchFamily="2" charset="0"/>
                  </a:rPr>
                  <a:t> P(</a:t>
                </a:r>
                <a14:m>
                  <m:oMath xmlns:m="http://schemas.openxmlformats.org/officeDocument/2006/math">
                    <m:r>
                      <a:rPr lang="en-US" altLang="zh-CN" i="1">
                        <a:solidFill>
                          <a:srgbClr val="000000"/>
                        </a:solidFill>
                        <a:latin typeface="Cambria Math" panose="02040503050406030204" pitchFamily="18" charset="0"/>
                      </a:rPr>
                      <m:t>𝑂</m:t>
                    </m:r>
                    <m:r>
                      <m:rPr>
                        <m:sty m:val="p"/>
                      </m:rPr>
                      <a:rPr lang="en-US" altLang="zh-CN" i="1" baseline="-25000">
                        <a:solidFill>
                          <a:srgbClr val="000000"/>
                        </a:solidFill>
                        <a:latin typeface="Cambria Math" panose="02040503050406030204" pitchFamily="18" charset="0"/>
                      </a:rPr>
                      <m:t>T</m:t>
                    </m:r>
                    <m:r>
                      <a:rPr lang="en-US" altLang="zh-CN" i="1" dirty="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m:rPr>
                        <m:sty m:val="p"/>
                      </m:rPr>
                      <a:rPr lang="en-US" altLang="zh-CN" i="1" baseline="-25000">
                        <a:solidFill>
                          <a:srgbClr val="000000"/>
                        </a:solidFill>
                        <a:latin typeface="Cambria Math" panose="02040503050406030204" pitchFamily="18" charset="0"/>
                      </a:rPr>
                      <m:t>T</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p>
              <a:p>
                <a:pPr>
                  <a:lnSpc>
                    <a:spcPct val="150000"/>
                  </a:lnSpc>
                </a:pPr>
                <a:r>
                  <a:rPr lang="zh-CN" altLang="en-US" dirty="0">
                    <a:solidFill>
                      <a:srgbClr val="000000"/>
                    </a:solidFill>
                    <a:latin typeface="Helvetica Neue" panose="02000503000000020004" pitchFamily="2" charset="0"/>
                  </a:rPr>
                  <a:t>对于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r>
                      <a:rPr lang="en-US" altLang="zh-CN" i="1" dirty="0" smtClean="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他是在给定模型和发生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zh-CN" altLang="en-US" dirty="0">
                    <a:solidFill>
                      <a:srgbClr val="000000"/>
                    </a:solidFill>
                    <a:latin typeface="Helvetica Neue" panose="02000503000000020004" pitchFamily="2" charset="0"/>
                  </a:rPr>
                  <a:t> 的基础上，出现观测状态</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zh-CN" altLang="en" dirty="0">
                    <a:solidFill>
                      <a:srgbClr val="000000"/>
                    </a:solidFill>
                    <a:latin typeface="Helvetica Neue" panose="02000503000000020004" pitchFamily="2" charset="0"/>
                  </a:rPr>
                  <a:t>的</a:t>
                </a:r>
                <a:r>
                  <a:rPr lang="zh-CN" altLang="en-US" dirty="0">
                    <a:solidFill>
                      <a:srgbClr val="000000"/>
                    </a:solidFill>
                    <a:latin typeface="Helvetica Neue" panose="02000503000000020004" pitchFamily="2" charset="0"/>
                  </a:rPr>
                  <a:t>概率，这就是发射矩阵 </a:t>
                </a:r>
                <a:r>
                  <a:rPr lang="en-US" altLang="zh-CN" dirty="0">
                    <a:solidFill>
                      <a:srgbClr val="000000"/>
                    </a:solidFill>
                    <a:latin typeface="Helvetica Neue" panose="02000503000000020004" pitchFamily="2" charset="0"/>
                  </a:rPr>
                  <a:t>B</a:t>
                </a:r>
                <a:r>
                  <a:rPr lang="zh-CN" altLang="en-US"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所以</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r>
                      <a:rPr lang="en-US" altLang="zh-CN" i="1" dirty="0" smtClean="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i="1">
                            <a:solidFill>
                              <a:srgbClr val="000000"/>
                            </a:solidFill>
                            <a:latin typeface="Cambria Math" panose="02040503050406030204" pitchFamily="18" charset="0"/>
                            <a:ea typeface="Cambria Math" panose="02040503050406030204" pitchFamily="18" charset="0"/>
                          </a:rPr>
                          <m:t>1</m:t>
                        </m:r>
                      </m:sub>
                    </m:sSub>
                    <m:r>
                      <a:rPr lang="en-US" altLang="zh-CN" i="1">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endParaRPr lang="en"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i="1">
                            <a:solidFill>
                              <a:srgbClr val="000000"/>
                            </a:solidFill>
                            <a:latin typeface="Cambria Math" panose="02040503050406030204" pitchFamily="18" charset="0"/>
                            <a:ea typeface="Cambria Math" panose="02040503050406030204" pitchFamily="18" charset="0"/>
                          </a:rPr>
                          <m:t>1</m:t>
                        </m:r>
                      </m:sub>
                    </m:sSub>
                    <m:r>
                      <a:rPr lang="en-US" altLang="zh-CN" i="1">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i="1">
                            <a:solidFill>
                              <a:srgbClr val="000000"/>
                            </a:solidFill>
                            <a:latin typeface="Cambria Math" panose="02040503050406030204" pitchFamily="18" charset="0"/>
                            <a:ea typeface="Cambria Math" panose="02040503050406030204" pitchFamily="18" charset="0"/>
                          </a:rPr>
                          <m:t>2</m:t>
                        </m:r>
                      </m:sub>
                    </m:sSub>
                    <m:r>
                      <a:rPr lang="en-US" altLang="zh-CN" i="1">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𝑇</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i="1">
                            <a:solidFill>
                              <a:srgbClr val="000000"/>
                            </a:solidFill>
                            <a:latin typeface="Cambria Math" panose="02040503050406030204" pitchFamily="18" charset="0"/>
                            <a:ea typeface="Cambria Math" panose="02040503050406030204" pitchFamily="18" charset="0"/>
                          </a:rPr>
                          <m:t>𝑇</m:t>
                        </m:r>
                      </m:sub>
                    </m:sSub>
                    <m:r>
                      <a:rPr lang="en-US" altLang="zh-CN" i="1">
                        <a:solidFill>
                          <a:srgbClr val="000000"/>
                        </a:solidFill>
                        <a:latin typeface="Cambria Math" panose="02040503050406030204" pitchFamily="18" charset="0"/>
                        <a:ea typeface="Cambria Math" panose="02040503050406030204" pitchFamily="18" charset="0"/>
                      </a:rPr>
                      <m:t>)</m:t>
                    </m:r>
                  </m:oMath>
                </a14:m>
                <a:endParaRPr lang="en"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7C5FDDCA-7308-D914-3B62-D7ACC63C289A}"/>
                  </a:ext>
                </a:extLst>
              </p:cNvPr>
              <p:cNvSpPr txBox="1">
                <a:spLocks noRot="1" noChangeAspect="1" noMove="1" noResize="1" noEditPoints="1" noAdjustHandles="1" noChangeArrowheads="1" noChangeShapeType="1" noTextEdit="1"/>
              </p:cNvSpPr>
              <p:nvPr/>
            </p:nvSpPr>
            <p:spPr>
              <a:xfrm>
                <a:off x="549053" y="961006"/>
                <a:ext cx="11338170" cy="4316887"/>
              </a:xfrm>
              <a:prstGeom prst="rect">
                <a:avLst/>
              </a:prstGeom>
              <a:blipFill>
                <a:blip r:embed="rId2"/>
                <a:stretch>
                  <a:fillRect l="-447" b="-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7706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06DA1-6657-9F9E-4B80-F191C8FED87B}"/>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C9DD3DBE-29AC-A918-4CAF-5B34F88EB7B5}"/>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3F601A6D-ABC6-BF3C-E2F3-89E97C3F4531}"/>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361DDB0F-23A2-FAA0-4BB0-2A2797B9B088}"/>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1FBE20B9-6B10-C8B1-A2FC-F024EB930C1E}"/>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A141269E-E3AC-3B1C-9D8F-1097FB49F5BA}"/>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前</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后</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向算法</a:t>
            </a:r>
          </a:p>
        </p:txBody>
      </p:sp>
      <p:sp>
        <p:nvSpPr>
          <p:cNvPr id="3" name="文本框 2">
            <a:extLst>
              <a:ext uri="{FF2B5EF4-FFF2-40B4-BE49-F238E27FC236}">
                <a16:creationId xmlns:a16="http://schemas.microsoft.com/office/drawing/2014/main" id="{5B140C44-D7CE-D1DE-1639-AD2258E3C63D}"/>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7C794F8-D249-2E6A-83DC-FC3CDB2EC1A8}"/>
                  </a:ext>
                </a:extLst>
              </p:cNvPr>
              <p:cNvSpPr txBox="1"/>
              <p:nvPr/>
            </p:nvSpPr>
            <p:spPr>
              <a:xfrm>
                <a:off x="549053" y="961006"/>
                <a:ext cx="11338170" cy="3778599"/>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限制要求：</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给定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时刻的隐藏状态为 </a:t>
                </a:r>
                <a14:m>
                  <m:oMath xmlns:m="http://schemas.openxmlformats.org/officeDocument/2006/math">
                    <m:r>
                      <a:rPr lang="en-US" altLang="zh-CN" i="1">
                        <a:solidFill>
                          <a:srgbClr val="000000"/>
                        </a:solidFill>
                        <a:latin typeface="Cambria Math" panose="02040503050406030204" pitchFamily="18" charset="0"/>
                      </a:rPr>
                      <m:t>𝑖</m:t>
                    </m:r>
                    <m:r>
                      <a:rPr lang="en-US" altLang="zh-CN" i="1">
                        <a:solidFill>
                          <a:srgbClr val="000000"/>
                        </a:solidFill>
                        <a:latin typeface="Cambria Math" panose="02040503050406030204" pitchFamily="18" charset="0"/>
                      </a:rPr>
                      <m:t> </m:t>
                    </m:r>
                  </m:oMath>
                </a14:m>
                <a:r>
                  <a:rPr lang="zh-CN" altLang="en-US" dirty="0">
                    <a:solidFill>
                      <a:srgbClr val="000000"/>
                    </a:solidFill>
                    <a:latin typeface="Helvetica Neue" panose="02000503000000020004" pitchFamily="2" charset="0"/>
                  </a:rPr>
                  <a:t>，观测序列为</a:t>
                </a:r>
                <a14:m>
                  <m:oMath xmlns:m="http://schemas.openxmlformats.org/officeDocument/2006/math">
                    <m:r>
                      <a:rPr lang="en-US" altLang="zh-CN" i="1" smtClean="0">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的概率叫做前向概率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r>
                      <a:rPr lang="en-US" altLang="zh-CN" b="0" i="1" smtClean="0">
                        <a:solidFill>
                          <a:srgbClr val="000000"/>
                        </a:solidFill>
                        <a:latin typeface="Cambria Math" panose="02040503050406030204" pitchFamily="18" charset="0"/>
                      </a:rPr>
                      <m:t>=</m:t>
                    </m:r>
                    <m:r>
                      <a:rPr lang="zh-CN" altLang="en-US"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P</m:t>
                    </m:r>
                    <m:d>
                      <m:dPr>
                        <m:endChr m:val="|"/>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𝑡</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a:rPr lang="en-US" altLang="zh-CN" b="0" i="1" smtClean="0">
                                <a:solidFill>
                                  <a:srgbClr val="000000"/>
                                </a:solidFill>
                                <a:latin typeface="Cambria Math" panose="02040503050406030204" pitchFamily="18" charset="0"/>
                              </a:rPr>
                              <m:t>𝑡</m:t>
                            </m:r>
                          </m:sub>
                        </m:sSub>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 </m:t>
                        </m:r>
                      </m:e>
                    </m:d>
                    <m:r>
                      <m:rPr>
                        <m:sty m:val="p"/>
                      </m:rPr>
                      <a:rPr lang="el-GR" altLang="zh-CN" i="1">
                        <a:solidFill>
                          <a:srgbClr val="000000"/>
                        </a:solidFill>
                        <a:latin typeface="Cambria Math" panose="02040503050406030204" pitchFamily="18" charset="0"/>
                        <a:ea typeface="Cambria Math" panose="02040503050406030204" pitchFamily="18" charset="0"/>
                      </a:rPr>
                      <m:t>λ</m:t>
                    </m:r>
                    <m:r>
                      <a:rPr lang="en-US" altLang="zh-CN" b="0" i="1" smtClean="0">
                        <a:solidFill>
                          <a:srgbClr val="000000"/>
                        </a:solidFill>
                        <a:latin typeface="Cambria Math" panose="02040503050406030204" pitchFamily="18" charset="0"/>
                      </a:rPr>
                      <m:t>)</m:t>
                    </m:r>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  给定模型下，有观测结果</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，并且在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时刻隐藏状态恰好为</a:t>
                </a:r>
                <a14:m>
                  <m:oMath xmlns:m="http://schemas.openxmlformats.org/officeDocument/2006/math">
                    <m:r>
                      <a:rPr lang="zh-CN" altLang="en-US" b="0" i="0" smtClean="0">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𝑖</m:t>
                    </m:r>
                    <m:r>
                      <a:rPr lang="zh-CN" altLang="en-US" b="0" i="1" smtClean="0">
                        <a:solidFill>
                          <a:srgbClr val="000000"/>
                        </a:solidFill>
                        <a:latin typeface="Cambria Math" panose="02040503050406030204" pitchFamily="18" charset="0"/>
                      </a:rPr>
                      <m:t> </m:t>
                    </m:r>
                  </m:oMath>
                </a14:m>
                <a:r>
                  <a:rPr lang="zh-CN" altLang="en-US" dirty="0">
                    <a:solidFill>
                      <a:srgbClr val="000000"/>
                    </a:solidFill>
                    <a:latin typeface="Helvetica Neue" panose="02000503000000020004" pitchFamily="2" charset="0"/>
                  </a:rPr>
                  <a:t>的概率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时刻是通用的，哪个时刻都是可以的</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57C794F8-D249-2E6A-83DC-FC3CDB2EC1A8}"/>
                  </a:ext>
                </a:extLst>
              </p:cNvPr>
              <p:cNvSpPr txBox="1">
                <a:spLocks noRot="1" noChangeAspect="1" noMove="1" noResize="1" noEditPoints="1" noAdjustHandles="1" noChangeArrowheads="1" noChangeShapeType="1" noTextEdit="1"/>
              </p:cNvSpPr>
              <p:nvPr/>
            </p:nvSpPr>
            <p:spPr>
              <a:xfrm>
                <a:off x="549053" y="961006"/>
                <a:ext cx="11338170" cy="3778599"/>
              </a:xfrm>
              <a:prstGeom prst="rect">
                <a:avLst/>
              </a:prstGeom>
              <a:blipFill>
                <a:blip r:embed="rId2"/>
                <a:stretch>
                  <a:fillRect l="-44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E38A5A5-22E2-DE6C-0F54-CEAA2A4CF755}"/>
              </a:ext>
            </a:extLst>
          </p:cNvPr>
          <p:cNvPicPr>
            <a:picLocks noChangeAspect="1"/>
          </p:cNvPicPr>
          <p:nvPr/>
        </p:nvPicPr>
        <p:blipFill>
          <a:blip r:embed="rId3"/>
          <a:stretch>
            <a:fillRect/>
          </a:stretch>
        </p:blipFill>
        <p:spPr>
          <a:xfrm>
            <a:off x="2046930" y="3874961"/>
            <a:ext cx="7772400" cy="2022033"/>
          </a:xfrm>
          <a:prstGeom prst="rect">
            <a:avLst/>
          </a:prstGeom>
        </p:spPr>
      </p:pic>
    </p:spTree>
    <p:extLst>
      <p:ext uri="{BB962C8B-B14F-4D97-AF65-F5344CB8AC3E}">
        <p14:creationId xmlns:p14="http://schemas.microsoft.com/office/powerpoint/2010/main" val="72015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A89F7-EF1C-3DEC-E294-A1BCB4AAB64F}"/>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704F3296-308E-CCCB-9341-27343182FADB}"/>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54624679-9307-F664-CAA3-352063440E87}"/>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B34F1158-4B13-5087-359B-CE60D18E7FEB}"/>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799DA95B-F380-4238-5893-6D84D93EAC6B}"/>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89190017-5D75-DBBD-A78B-0E9B9330500B}"/>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前</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后</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向算法</a:t>
            </a:r>
          </a:p>
        </p:txBody>
      </p:sp>
      <p:sp>
        <p:nvSpPr>
          <p:cNvPr id="3" name="文本框 2">
            <a:extLst>
              <a:ext uri="{FF2B5EF4-FFF2-40B4-BE49-F238E27FC236}">
                <a16:creationId xmlns:a16="http://schemas.microsoft.com/office/drawing/2014/main" id="{EA6D6E3E-9599-5324-ED3B-804C5F9549B5}"/>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E7C991B-5E02-99C6-58DB-699883ED92A6}"/>
                  </a:ext>
                </a:extLst>
              </p:cNvPr>
              <p:cNvSpPr txBox="1"/>
              <p:nvPr/>
            </p:nvSpPr>
            <p:spPr>
              <a:xfrm>
                <a:off x="549053" y="961006"/>
                <a:ext cx="11338170" cy="6318909"/>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当</a:t>
                </a:r>
                <a:r>
                  <a:rPr lang="en-US" altLang="zh-CN" dirty="0">
                    <a:solidFill>
                      <a:srgbClr val="000000"/>
                    </a:solidFill>
                    <a:latin typeface="Helvetica Neue" panose="02000503000000020004" pitchFamily="2" charset="0"/>
                  </a:rPr>
                  <a:t>t=T</a:t>
                </a:r>
                <a:r>
                  <a:rPr lang="zh-CN" altLang="en-US" dirty="0">
                    <a:solidFill>
                      <a:srgbClr val="000000"/>
                    </a:solidFill>
                    <a:latin typeface="Helvetica Neue" panose="02000503000000020004" pitchFamily="2" charset="0"/>
                  </a:rPr>
                  <a:t>时</a:t>
                </a:r>
                <a:r>
                  <a:rPr lang="en-US" altLang="zh-CN" dirty="0">
                    <a:solidFill>
                      <a:srgbClr val="000000"/>
                    </a:solidFill>
                    <a:latin typeface="Helvetica Neue" panose="02000503000000020004" pitchFamily="2" charset="0"/>
                  </a:rPr>
                  <a:t>,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r>
                      <a:rPr lang="en-US" altLang="zh-CN" b="0" i="1" smtClean="0">
                        <a:solidFill>
                          <a:srgbClr val="000000"/>
                        </a:solidFill>
                        <a:latin typeface="Cambria Math" panose="02040503050406030204" pitchFamily="18" charset="0"/>
                      </a:rPr>
                      <m:t>=</m:t>
                    </m:r>
                    <m:r>
                      <a:rPr lang="zh-CN" altLang="en-US"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P</m:t>
                    </m:r>
                    <m:d>
                      <m:dPr>
                        <m:endChr m:val="|"/>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m:rPr>
                                <m:sty m:val="p"/>
                              </m:rPr>
                              <a:rPr lang="en-US" altLang="zh-CN" i="1">
                                <a:solidFill>
                                  <a:srgbClr val="000000"/>
                                </a:solidFill>
                                <a:latin typeface="Cambria Math" panose="02040503050406030204" pitchFamily="18" charset="0"/>
                              </a:rPr>
                              <m:t>T</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m:rPr>
                                <m:sty m:val="p"/>
                              </m:rPr>
                              <a:rPr lang="en-US" altLang="zh-CN" i="1">
                                <a:solidFill>
                                  <a:srgbClr val="000000"/>
                                </a:solidFill>
                                <a:latin typeface="Cambria Math" panose="02040503050406030204" pitchFamily="18" charset="0"/>
                              </a:rPr>
                              <m:t>T</m:t>
                            </m:r>
                          </m:sub>
                        </m:sSub>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 </m:t>
                        </m:r>
                      </m:e>
                    </m:d>
                    <m:r>
                      <m:rPr>
                        <m:sty m:val="p"/>
                      </m:rPr>
                      <a:rPr lang="el-GR" altLang="zh-CN" i="1">
                        <a:solidFill>
                          <a:srgbClr val="000000"/>
                        </a:solidFill>
                        <a:latin typeface="Cambria Math" panose="02040503050406030204" pitchFamily="18" charset="0"/>
                        <a:ea typeface="Cambria Math" panose="02040503050406030204" pitchFamily="18" charset="0"/>
                      </a:rPr>
                      <m:t>λ</m:t>
                    </m:r>
                    <m:r>
                      <a:rPr lang="en-US" altLang="zh-CN" b="0" i="1" smtClean="0">
                        <a:solidFill>
                          <a:srgbClr val="000000"/>
                        </a:solidFill>
                        <a:latin typeface="Cambria Math" panose="02040503050406030204" pitchFamily="18" charset="0"/>
                      </a:rPr>
                      <m:t>)</m:t>
                    </m:r>
                  </m:oMath>
                </a14:m>
                <a:r>
                  <a:rPr lang="zh-CN" altLang="en-US" dirty="0">
                    <a:solidFill>
                      <a:srgbClr val="000000"/>
                    </a:solidFill>
                    <a:latin typeface="Helvetica Neue" panose="02000503000000020004" pitchFamily="2" charset="0"/>
                  </a:rPr>
                  <a:t> 这表示最后一个时刻，隐藏状态位于第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号状态上并且观测到</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2</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m:rPr>
                            <m:sty m:val="p"/>
                          </m:rPr>
                          <a:rPr lang="en-US" altLang="zh-CN" i="1">
                            <a:solidFill>
                              <a:srgbClr val="000000"/>
                            </a:solidFill>
                            <a:latin typeface="Cambria Math" panose="02040503050406030204" pitchFamily="18" charset="0"/>
                          </a:rPr>
                          <m:t>T</m:t>
                        </m:r>
                      </m:sub>
                    </m:sSub>
                  </m:oMath>
                </a14:m>
                <a:r>
                  <a:rPr lang="zh-CN" altLang="en-US" dirty="0">
                    <a:solidFill>
                      <a:srgbClr val="000000"/>
                    </a:solidFill>
                    <a:latin typeface="Helvetica Neue" panose="02000503000000020004" pitchFamily="2" charset="0"/>
                  </a:rPr>
                  <a:t> 的概率。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原始问题：</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14:m>
                  <m:oMath xmlns:m="http://schemas.openxmlformats.org/officeDocument/2006/math">
                    <m:r>
                      <m:rPr>
                        <m:sty m:val="p"/>
                      </m:rPr>
                      <a:rPr lang="en-US" altLang="zh-CN" i="1">
                        <a:solidFill>
                          <a:srgbClr val="000000"/>
                        </a:solidFill>
                        <a:latin typeface="Cambria Math" panose="02040503050406030204" pitchFamily="18" charset="0"/>
                      </a:rPr>
                      <m:t>P</m:t>
                    </m:r>
                    <m:d>
                      <m:dPr>
                        <m:endChr m:val="|"/>
                        <m:ctrlPr>
                          <a:rPr lang="en-US" altLang="zh-CN" i="1">
                            <a:solidFill>
                              <a:srgbClr val="000000"/>
                            </a:solidFill>
                            <a:latin typeface="Cambria Math" panose="02040503050406030204" pitchFamily="18" charset="0"/>
                          </a:rPr>
                        </m:ctrlPr>
                      </m:dPr>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2</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m:rPr>
                                <m:sty m:val="p"/>
                              </m:rPr>
                              <a:rPr lang="en-US" altLang="zh-CN" i="1">
                                <a:solidFill>
                                  <a:srgbClr val="000000"/>
                                </a:solidFill>
                                <a:latin typeface="Cambria Math" panose="02040503050406030204" pitchFamily="18" charset="0"/>
                              </a:rPr>
                              <m:t>T</m:t>
                            </m:r>
                          </m:sub>
                        </m:sSub>
                        <m:r>
                          <a:rPr lang="en-US" altLang="zh-CN" i="1" smtClean="0">
                            <a:solidFill>
                              <a:srgbClr val="000000"/>
                            </a:solidFill>
                            <a:latin typeface="Cambria Math" panose="02040503050406030204" pitchFamily="18" charset="0"/>
                          </a:rPr>
                          <m:t> </m:t>
                        </m:r>
                      </m:e>
                    </m:d>
                    <m:r>
                      <a:rPr lang="zh-CN" altLang="en-US" b="0" i="1" smtClean="0">
                        <a:solidFill>
                          <a:srgbClr val="000000"/>
                        </a:solidFill>
                        <a:latin typeface="Cambria Math" panose="02040503050406030204" pitchFamily="18" charset="0"/>
                      </a:rPr>
                      <m:t> </m:t>
                    </m:r>
                    <m:r>
                      <m:rPr>
                        <m:sty m:val="p"/>
                      </m:rPr>
                      <a:rPr lang="el-GR" altLang="zh-CN" i="1">
                        <a:solidFill>
                          <a:srgbClr val="000000"/>
                        </a:solidFill>
                        <a:latin typeface="Cambria Math" panose="02040503050406030204" pitchFamily="18" charset="0"/>
                        <a:ea typeface="Cambria Math" panose="02040503050406030204" pitchFamily="18" charset="0"/>
                      </a:rPr>
                      <m:t>λ</m:t>
                    </m:r>
                    <m:r>
                      <a:rPr lang="en-US" altLang="zh-CN" i="1">
                        <a:solidFill>
                          <a:srgbClr val="000000"/>
                        </a:solidFill>
                        <a:latin typeface="Cambria Math" panose="02040503050406030204" pitchFamily="18" charset="0"/>
                      </a:rPr>
                      <m:t>)</m:t>
                    </m:r>
                  </m:oMath>
                </a14:m>
                <a:r>
                  <a:rPr lang="zh-CN" altLang="en-US" dirty="0">
                    <a:solidFill>
                      <a:srgbClr val="000000"/>
                    </a:solidFill>
                    <a:latin typeface="Helvetica Neue" panose="02000503000000020004" pitchFamily="2" charset="0"/>
                  </a:rPr>
                  <a:t> 在模型下求出现我们想要的观测序列的概率</a:t>
                </a:r>
                <a:endParaRPr lang="en-US" altLang="zh-CN" dirty="0">
                  <a:solidFill>
                    <a:srgbClr val="000000"/>
                  </a:solidFill>
                  <a:latin typeface="Helvetica Neue" panose="02000503000000020004" pitchFamily="2" charset="0"/>
                </a:endParaRPr>
              </a:p>
              <a:p>
                <a:pPr>
                  <a:lnSpc>
                    <a:spcPct val="150000"/>
                  </a:lnSpc>
                </a:pPr>
                <a:endParaRPr lang="zh-CN" altLang="en-US"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看起来跟我们要求解的目标有点区别，多了一个第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号状态，状态是有限的，如果我能把所有可能的状态都拿过来，不就完事了嘛</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1</m:t>
                        </m:r>
                      </m:sub>
                    </m:sSub>
                    <m:d>
                      <m:dPr>
                        <m:ctrlPr>
                          <a:rPr lang="en-US" altLang="zh-CN" b="0" i="1" smtClean="0">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2</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3</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oMath>
                </a14:m>
                <a:r>
                  <a:rPr lang="en-US"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𝑛</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oMath>
                </a14:m>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求解</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时刻就是一个动态规划问题，从第一个状态一直走到第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个状态。</a:t>
                </a:r>
                <a:endParaRPr lang="en-US" altLang="zh-CN" dirty="0">
                  <a:solidFill>
                    <a:srgbClr val="000000"/>
                  </a:solidFill>
                  <a:latin typeface="Helvetica Neue" panose="02000503000000020004" pitchFamily="2" charset="0"/>
                </a:endParaRPr>
              </a:p>
              <a:p>
                <a:pPr>
                  <a:lnSpc>
                    <a:spcPct val="150000"/>
                  </a:lnSpc>
                </a:pP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+1</m:t>
                        </m:r>
                      </m:e>
                    </m:d>
                  </m:oMath>
                </a14:m>
                <a:r>
                  <a:rPr lang="en-US" altLang="zh-CN" dirty="0">
                    <a:solidFill>
                      <a:srgbClr val="000000"/>
                    </a:solidFill>
                    <a:latin typeface="Helvetica Neue" panose="02000503000000020004" pitchFamily="2" charset="0"/>
                  </a:rPr>
                  <a:t> = </a:t>
                </a:r>
                <a14:m>
                  <m:oMath xmlns:m="http://schemas.openxmlformats.org/officeDocument/2006/math">
                    <m:r>
                      <a:rPr lang="en-US" altLang="zh-CN" b="0" i="1" smtClean="0">
                        <a:solidFill>
                          <a:srgbClr val="000000"/>
                        </a:solidFill>
                        <a:latin typeface="Cambria Math" panose="02040503050406030204" pitchFamily="18" charset="0"/>
                      </a:rPr>
                      <m:t>(</m:t>
                    </m:r>
                    <m:nary>
                      <m:naryPr>
                        <m:chr m:val="∑"/>
                        <m:supHide m:val="on"/>
                        <m:ctrlPr>
                          <a:rPr lang="en-US" altLang="zh-CN" b="0" i="1" smtClean="0">
                            <a:solidFill>
                              <a:srgbClr val="000000"/>
                            </a:solidFill>
                            <a:latin typeface="Cambria Math" panose="02040503050406030204" pitchFamily="18" charset="0"/>
                          </a:rPr>
                        </m:ctrlPr>
                      </m:naryPr>
                      <m:sub>
                        <m:r>
                          <m:rPr>
                            <m:brk m:alnAt="7"/>
                          </m:rPr>
                          <a:rPr lang="en-US" altLang="zh-CN" b="0" i="1" smtClean="0">
                            <a:solidFill>
                              <a:srgbClr val="000000"/>
                            </a:solidFill>
                            <a:latin typeface="Cambria Math" panose="02040503050406030204" pitchFamily="18" charset="0"/>
                          </a:rPr>
                          <m:t>𝑗</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e>
                    </m:nary>
                    <m:r>
                      <a:rPr lang="en-US" altLang="zh-CN" b="0" i="1" smtClean="0">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𝐵</m:t>
                        </m:r>
                      </m:e>
                      <m:sub>
                        <m:r>
                          <a:rPr lang="en-US" altLang="zh-CN" b="0" i="1" smtClean="0">
                            <a:solidFill>
                              <a:srgbClr val="000000"/>
                            </a:solidFill>
                            <a:latin typeface="Cambria Math" panose="02040503050406030204" pitchFamily="18" charset="0"/>
                          </a:rPr>
                          <m:t>𝑖</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+1</m:t>
                            </m:r>
                          </m:sub>
                        </m:sSub>
                      </m:sub>
                    </m:sSub>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原始问题中，我们没考虑状态，在哪个状态下都行，前向算法是将每个状态都考虑了并且求一个累加</a:t>
                </a: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14:m>
                  <m:oMath xmlns:m="http://schemas.openxmlformats.org/officeDocument/2006/math">
                    <m:nary>
                      <m:naryPr>
                        <m:chr m:val="∑"/>
                        <m:supHide m:val="on"/>
                        <m:ctrlPr>
                          <a:rPr lang="en-US" altLang="zh-CN" i="1">
                            <a:solidFill>
                              <a:srgbClr val="000000"/>
                            </a:solidFill>
                            <a:latin typeface="Cambria Math" panose="02040503050406030204" pitchFamily="18" charset="0"/>
                          </a:rPr>
                        </m:ctrlPr>
                      </m:naryPr>
                      <m:sub>
                        <m:r>
                          <m:rPr>
                            <m:sty m:val="p"/>
                            <m:brk m:alnAt="7"/>
                          </m:rPr>
                          <a:rPr lang="en-US" altLang="zh-CN" i="1">
                            <a:solidFill>
                              <a:srgbClr val="000000"/>
                            </a:solidFill>
                            <a:latin typeface="Cambria Math" panose="02040503050406030204" pitchFamily="18" charset="0"/>
                          </a:rPr>
                          <m:t>i</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m:rPr>
                                <m:sty m:val="p"/>
                              </m:rPr>
                              <a:rPr lang="en-US" altLang="zh-CN" i="1" smtClean="0">
                                <a:solidFill>
                                  <a:srgbClr val="000000"/>
                                </a:solidFill>
                                <a:latin typeface="Cambria Math" panose="02040503050406030204" pitchFamily="18" charset="0"/>
                                <a:ea typeface="Cambria Math" panose="02040503050406030204" pitchFamily="18" charset="0"/>
                              </a:rPr>
                              <m:t>i</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e>
                    </m:nary>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复杂度：</a:t>
                </a:r>
                <a:r>
                  <a:rPr lang="en-US" altLang="zh-CN" b="0" dirty="0">
                    <a:solidFill>
                      <a:srgbClr val="000000"/>
                    </a:solidFill>
                  </a:rPr>
                  <a:t> </a:t>
                </a:r>
                <a14:m>
                  <m:oMath xmlns:m="http://schemas.openxmlformats.org/officeDocument/2006/math">
                    <m:r>
                      <m:rPr>
                        <m:sty m:val="p"/>
                      </m:rPr>
                      <a:rPr lang="en-US" altLang="zh-CN" b="0" i="0" smtClean="0">
                        <a:solidFill>
                          <a:srgbClr val="000000"/>
                        </a:solidFill>
                        <a:latin typeface="Cambria Math" panose="02040503050406030204" pitchFamily="18" charset="0"/>
                      </a:rPr>
                      <m:t>O</m:t>
                    </m:r>
                    <m:r>
                      <a:rPr lang="en-US" altLang="zh-CN" b="0" i="0" smtClean="0">
                        <a:solidFill>
                          <a:srgbClr val="000000"/>
                        </a:solidFill>
                        <a:latin typeface="Cambria Math" panose="02040503050406030204" pitchFamily="18" charset="0"/>
                      </a:rPr>
                      <m:t>(</m:t>
                    </m:r>
                    <m:sSup>
                      <m:sSupPr>
                        <m:ctrlPr>
                          <a:rPr lang="en-US" altLang="zh-CN" i="1" smtClean="0">
                            <a:solidFill>
                              <a:srgbClr val="000000"/>
                            </a:solidFill>
                            <a:latin typeface="Cambria Math" panose="02040503050406030204" pitchFamily="18" charset="0"/>
                          </a:rPr>
                        </m:ctrlPr>
                      </m:sSupPr>
                      <m:e>
                        <m:r>
                          <m:rPr>
                            <m:sty m:val="p"/>
                          </m:rPr>
                          <a:rPr lang="en-US" altLang="zh-CN" i="1">
                            <a:solidFill>
                              <a:srgbClr val="000000"/>
                            </a:solidFill>
                            <a:latin typeface="Cambria Math" panose="02040503050406030204" pitchFamily="18" charset="0"/>
                          </a:rPr>
                          <m:t>TN</m:t>
                        </m:r>
                      </m:e>
                      <m:sup>
                        <m:r>
                          <a:rPr lang="en-US" altLang="zh-CN" b="0" i="1" smtClean="0">
                            <a:solidFill>
                              <a:srgbClr val="000000"/>
                            </a:solidFill>
                            <a:latin typeface="Cambria Math" panose="02040503050406030204" pitchFamily="18" charset="0"/>
                          </a:rPr>
                          <m:t>2</m:t>
                        </m:r>
                      </m:sup>
                    </m:sSup>
                    <m:r>
                      <a:rPr lang="en-US" altLang="zh-CN" b="0" i="0" smtClean="0">
                        <a:solidFill>
                          <a:srgbClr val="000000"/>
                        </a:solidFill>
                        <a:latin typeface="Cambria Math" panose="02040503050406030204" pitchFamily="18" charset="0"/>
                      </a:rPr>
                      <m:t>)</m:t>
                    </m:r>
                  </m:oMath>
                </a14:m>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FE7C991B-5E02-99C6-58DB-699883ED92A6}"/>
                  </a:ext>
                </a:extLst>
              </p:cNvPr>
              <p:cNvSpPr txBox="1">
                <a:spLocks noRot="1" noChangeAspect="1" noMove="1" noResize="1" noEditPoints="1" noAdjustHandles="1" noChangeArrowheads="1" noChangeShapeType="1" noTextEdit="1"/>
              </p:cNvSpPr>
              <p:nvPr/>
            </p:nvSpPr>
            <p:spPr>
              <a:xfrm>
                <a:off x="549053" y="961006"/>
                <a:ext cx="11338170" cy="6318909"/>
              </a:xfrm>
              <a:prstGeom prst="rect">
                <a:avLst/>
              </a:prstGeom>
              <a:blipFill>
                <a:blip r:embed="rId2"/>
                <a:stretch>
                  <a:fillRect l="-447" r="-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654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3EB99-39F6-8614-C8E2-B49B330FF80B}"/>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BB541675-D51F-93A3-8F86-1ECFC714A1B0}"/>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5776A303-FCF9-B646-462B-AFDC7FE68CEE}"/>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D2EE9D71-B271-20DB-A770-03061FED9391}"/>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98499FCA-00B7-4BA7-7CE0-3994F8F66576}"/>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BCCC0185-6F20-0096-C3F2-D4F74CCAE71E}"/>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前</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后</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向算法</a:t>
            </a:r>
          </a:p>
        </p:txBody>
      </p:sp>
      <p:sp>
        <p:nvSpPr>
          <p:cNvPr id="3" name="文本框 2">
            <a:extLst>
              <a:ext uri="{FF2B5EF4-FFF2-40B4-BE49-F238E27FC236}">
                <a16:creationId xmlns:a16="http://schemas.microsoft.com/office/drawing/2014/main" id="{88107D4B-6941-28CF-7970-005AA614361B}"/>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F07B31-F75D-2D48-05A3-40208FC91F1A}"/>
                  </a:ext>
                </a:extLst>
              </p:cNvPr>
              <p:cNvSpPr txBox="1"/>
              <p:nvPr/>
            </p:nvSpPr>
            <p:spPr>
              <a:xfrm>
                <a:off x="549053" y="961006"/>
                <a:ext cx="11338170" cy="3944991"/>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第一个时刻：</a:t>
                </a:r>
                <a:r>
                  <a:rPr lang="en-US" altLang="zh-CN" dirty="0">
                    <a:solidFill>
                      <a:srgbClr val="000000"/>
                    </a:solidFill>
                  </a:rPr>
                  <a:t>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1</m:t>
                        </m:r>
                      </m:e>
                    </m:d>
                    <m:r>
                      <a:rPr lang="en-US" altLang="zh-CN" b="0" i="1" smtClean="0">
                        <a:solidFill>
                          <a:srgbClr val="000000"/>
                        </a:solidFill>
                        <a:latin typeface="Cambria Math" panose="02040503050406030204" pitchFamily="18" charset="0"/>
                      </a:rPr>
                      <m:t>=</m:t>
                    </m:r>
                    <m:r>
                      <a:rPr lang="zh-CN" altLang="en-US"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P</m:t>
                    </m:r>
                    <m:d>
                      <m:dPr>
                        <m:endChr m:val="|"/>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 </m:t>
                        </m:r>
                      </m:e>
                    </m:d>
                    <m:r>
                      <m:rPr>
                        <m:sty m:val="p"/>
                      </m:rPr>
                      <a:rPr lang="el-GR" altLang="zh-CN" i="1">
                        <a:solidFill>
                          <a:srgbClr val="000000"/>
                        </a:solidFill>
                        <a:latin typeface="Cambria Math" panose="02040503050406030204" pitchFamily="18" charset="0"/>
                        <a:ea typeface="Cambria Math" panose="02040503050406030204" pitchFamily="18" charset="0"/>
                      </a:rPr>
                      <m:t>λ</m:t>
                    </m:r>
                    <m:r>
                      <a:rPr lang="en-US" altLang="zh-CN" b="0" i="1" smtClean="0">
                        <a:solidFill>
                          <a:srgbClr val="000000"/>
                        </a:solidFill>
                        <a:latin typeface="Cambria Math" panose="02040503050406030204" pitchFamily="18" charset="0"/>
                      </a:rPr>
                      <m:t>)</m:t>
                    </m:r>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表示第一时刻的隐藏状态为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，观测序列为 </a:t>
                </a:r>
                <a14:m>
                  <m:oMath xmlns:m="http://schemas.openxmlformats.org/officeDocument/2006/math">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1</m:t>
                        </m:r>
                      </m:sub>
                    </m:sSub>
                  </m:oMath>
                </a14:m>
                <a:r>
                  <a:rPr lang="zh-CN" altLang="en-US"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1</m:t>
                        </m:r>
                      </m:e>
                    </m:d>
                    <m:r>
                      <a:rPr lang="en-US" altLang="zh-CN" b="0" i="0" smtClean="0">
                        <a:solidFill>
                          <a:srgbClr val="000000"/>
                        </a:solidFill>
                        <a:latin typeface="Cambria Math" panose="02040503050406030204" pitchFamily="18" charset="0"/>
                      </a:rPr>
                      <m:t>=</m:t>
                    </m:r>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 altLang="zh-CN" i="1">
                            <a:solidFill>
                              <a:srgbClr val="000000"/>
                            </a:solidFill>
                            <a:latin typeface="Cambria Math" panose="02040503050406030204" pitchFamily="18" charset="0"/>
                            <a:ea typeface="Cambria Math" panose="02040503050406030204" pitchFamily="18" charset="0"/>
                          </a:rPr>
                          <m:t>𝜋</m:t>
                        </m:r>
                      </m:e>
                      <m:sub>
                        <m:r>
                          <m:rPr>
                            <m:sty m:val="p"/>
                          </m:rPr>
                          <a:rPr lang="en-US" altLang="zh-CN" i="1">
                            <a:solidFill>
                              <a:srgbClr val="000000"/>
                            </a:solidFill>
                            <a:latin typeface="Cambria Math" panose="02040503050406030204" pitchFamily="18" charset="0"/>
                            <a:ea typeface="Cambria Math" panose="02040503050406030204" pitchFamily="18" charset="0"/>
                          </a:rPr>
                          <m:t>i</m:t>
                        </m:r>
                      </m:sub>
                    </m:sSub>
                    <m:sSub>
                      <m:sSubPr>
                        <m:ctrlPr>
                          <a:rPr lang="en-US" altLang="zh-CN" i="1" smtClean="0">
                            <a:solidFill>
                              <a:srgbClr val="000000"/>
                            </a:solidFill>
                            <a:latin typeface="Cambria Math" panose="02040503050406030204" pitchFamily="18" charset="0"/>
                            <a:ea typeface="Cambria Math" panose="02040503050406030204" pitchFamily="18" charset="0"/>
                          </a:rPr>
                        </m:ctrlPr>
                      </m:sSubPr>
                      <m:e>
                        <m:r>
                          <m:rPr>
                            <m:sty m:val="p"/>
                          </m:rPr>
                          <a:rPr lang="en-US" altLang="zh-CN" i="1">
                            <a:solidFill>
                              <a:srgbClr val="000000"/>
                            </a:solidFill>
                            <a:latin typeface="Cambria Math" panose="02040503050406030204" pitchFamily="18" charset="0"/>
                            <a:ea typeface="Cambria Math" panose="02040503050406030204" pitchFamily="18" charset="0"/>
                          </a:rPr>
                          <m:t>B</m:t>
                        </m:r>
                      </m:e>
                      <m:sub>
                        <m:r>
                          <m:rPr>
                            <m:sty m:val="p"/>
                          </m:rPr>
                          <a:rPr lang="en-US" altLang="zh-CN" i="1">
                            <a:solidFill>
                              <a:srgbClr val="000000"/>
                            </a:solidFill>
                            <a:latin typeface="Cambria Math" panose="02040503050406030204" pitchFamily="18" charset="0"/>
                            <a:ea typeface="Cambria Math" panose="02040503050406030204" pitchFamily="18" charset="0"/>
                          </a:rPr>
                          <m:t>i</m:t>
                        </m:r>
                        <m:sSub>
                          <m:sSubPr>
                            <m:ctrlPr>
                              <a:rPr lang="en-US" altLang="zh-CN" i="1" smtClean="0">
                                <a:solidFill>
                                  <a:srgbClr val="000000"/>
                                </a:solidFill>
                                <a:latin typeface="Cambria Math" panose="02040503050406030204" pitchFamily="18" charset="0"/>
                                <a:ea typeface="Cambria Math" panose="02040503050406030204" pitchFamily="18" charset="0"/>
                              </a:rPr>
                            </m:ctrlPr>
                          </m:sSubPr>
                          <m:e>
                            <m:r>
                              <m:rPr>
                                <m:sty m:val="p"/>
                              </m:rPr>
                              <a:rPr lang="en-US" altLang="zh-CN" i="1">
                                <a:solidFill>
                                  <a:srgbClr val="000000"/>
                                </a:solidFill>
                                <a:latin typeface="Cambria Math" panose="02040503050406030204" pitchFamily="18" charset="0"/>
                                <a:ea typeface="Cambria Math" panose="02040503050406030204" pitchFamily="18" charset="0"/>
                              </a:rPr>
                              <m:t>y</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ub>
                    </m:sSub>
                  </m:oMath>
                </a14:m>
                <a:r>
                  <a:rPr lang="zh-CN" altLang="en-US" dirty="0">
                    <a:solidFill>
                      <a:srgbClr val="000000"/>
                    </a:solidFill>
                    <a:latin typeface="Helvetica Neue" panose="02000503000000020004" pitchFamily="2" charset="0"/>
                  </a:rPr>
                  <a:t>初始值隐藏状态是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，即为</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 altLang="zh-CN" i="1">
                            <a:solidFill>
                              <a:srgbClr val="000000"/>
                            </a:solidFill>
                            <a:latin typeface="Cambria Math" panose="02040503050406030204" pitchFamily="18" charset="0"/>
                            <a:ea typeface="Cambria Math" panose="02040503050406030204" pitchFamily="18" charset="0"/>
                          </a:rPr>
                          <m:t>𝜋</m:t>
                        </m:r>
                      </m:e>
                      <m:sub>
                        <m:r>
                          <m:rPr>
                            <m:sty m:val="p"/>
                          </m:rPr>
                          <a:rPr lang="en-US" altLang="zh-CN" i="1">
                            <a:solidFill>
                              <a:srgbClr val="000000"/>
                            </a:solidFill>
                            <a:latin typeface="Cambria Math" panose="02040503050406030204" pitchFamily="18" charset="0"/>
                            <a:ea typeface="Cambria Math" panose="02040503050406030204" pitchFamily="18" charset="0"/>
                          </a:rPr>
                          <m:t>i</m:t>
                        </m:r>
                      </m:sub>
                    </m:sSub>
                  </m:oMath>
                </a14:m>
                <a:r>
                  <a:rPr lang="zh-CN" altLang="en-US" dirty="0">
                    <a:solidFill>
                      <a:srgbClr val="000000"/>
                    </a:solidFill>
                    <a:latin typeface="Helvetica Neue" panose="02000503000000020004" pitchFamily="2" charset="0"/>
                  </a:rPr>
                  <a:t>，由隐藏状态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发射到观测状态</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1</m:t>
                        </m:r>
                      </m:sub>
                    </m:sSub>
                  </m:oMath>
                </a14:m>
                <a:r>
                  <a:rPr lang="zh-CN" altLang="en-US" dirty="0">
                    <a:solidFill>
                      <a:srgbClr val="000000"/>
                    </a:solidFill>
                    <a:latin typeface="Helvetica Neue" panose="02000503000000020004" pitchFamily="2" charset="0"/>
                  </a:rPr>
                  <a:t>的概率是发射矩阵概率，那么第一个时刻就得到了。</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现在到了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时刻，状态为 </a:t>
                </a:r>
                <a:r>
                  <a:rPr lang="en-US" altLang="zh-CN" dirty="0">
                    <a:solidFill>
                      <a:srgbClr val="000000"/>
                    </a:solidFill>
                    <a:latin typeface="Helvetica Neue" panose="02000503000000020004" pitchFamily="2" charset="0"/>
                  </a:rPr>
                  <a:t>j</a:t>
                </a:r>
                <a:r>
                  <a:rPr lang="zh-CN" altLang="en-US" dirty="0">
                    <a:solidFill>
                      <a:srgbClr val="000000"/>
                    </a:solidFill>
                    <a:latin typeface="Helvetica Neue" panose="02000503000000020004" pitchFamily="2" charset="0"/>
                  </a:rPr>
                  <a:t>，那么 </a:t>
                </a:r>
                <a:r>
                  <a:rPr lang="en-US" altLang="zh-CN" dirty="0">
                    <a:solidFill>
                      <a:srgbClr val="000000"/>
                    </a:solidFill>
                    <a:latin typeface="Helvetica Neue" panose="02000503000000020004" pitchFamily="2" charset="0"/>
                  </a:rPr>
                  <a:t>t+1</a:t>
                </a:r>
                <a:r>
                  <a:rPr lang="zh-CN" altLang="en-US" dirty="0">
                    <a:solidFill>
                      <a:srgbClr val="000000"/>
                    </a:solidFill>
                    <a:latin typeface="Helvetica Neue" panose="02000503000000020004" pitchFamily="2" charset="0"/>
                  </a:rPr>
                  <a:t> 时刻状态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表示为：</a:t>
                </a:r>
                <a:r>
                  <a:rPr lang="en-US" altLang="zh-CN" dirty="0">
                    <a:solidFill>
                      <a:srgbClr val="000000"/>
                    </a:solidFill>
                  </a:rPr>
                  <a:t>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+1</m:t>
                        </m:r>
                      </m:e>
                    </m:d>
                  </m:oMath>
                </a14:m>
                <a:r>
                  <a:rPr lang="en-US" altLang="zh-CN" dirty="0">
                    <a:solidFill>
                      <a:srgbClr val="000000"/>
                    </a:solidFill>
                    <a:latin typeface="Helvetica Neue" panose="02000503000000020004" pitchFamily="2" charset="0"/>
                  </a:rPr>
                  <a:t> = </a:t>
                </a:r>
                <a14:m>
                  <m:oMath xmlns:m="http://schemas.openxmlformats.org/officeDocument/2006/math">
                    <m:r>
                      <a:rPr lang="en-US" altLang="zh-CN" b="0" i="1" smtClean="0">
                        <a:solidFill>
                          <a:srgbClr val="000000"/>
                        </a:solidFill>
                        <a:latin typeface="Cambria Math" panose="02040503050406030204" pitchFamily="18" charset="0"/>
                      </a:rPr>
                      <m:t>(</m:t>
                    </m:r>
                    <m:nary>
                      <m:naryPr>
                        <m:chr m:val="∑"/>
                        <m:supHide m:val="on"/>
                        <m:ctrlPr>
                          <a:rPr lang="en-US" altLang="zh-CN" b="0" i="1" smtClean="0">
                            <a:solidFill>
                              <a:srgbClr val="000000"/>
                            </a:solidFill>
                            <a:latin typeface="Cambria Math" panose="02040503050406030204" pitchFamily="18" charset="0"/>
                          </a:rPr>
                        </m:ctrlPr>
                      </m:naryPr>
                      <m:sub>
                        <m:r>
                          <m:rPr>
                            <m:brk m:alnAt="7"/>
                          </m:rPr>
                          <a:rPr lang="en-US" altLang="zh-CN" b="0" i="1" smtClean="0">
                            <a:solidFill>
                              <a:srgbClr val="000000"/>
                            </a:solidFill>
                            <a:latin typeface="Cambria Math" panose="02040503050406030204" pitchFamily="18" charset="0"/>
                          </a:rPr>
                          <m:t>𝑗</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e>
                    </m:nary>
                    <m:r>
                      <a:rPr lang="en-US" altLang="zh-CN" b="0" i="1" smtClean="0">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𝐵</m:t>
                        </m:r>
                      </m:e>
                      <m:sub>
                        <m:r>
                          <a:rPr lang="en-US" altLang="zh-CN" b="0" i="1" smtClean="0">
                            <a:solidFill>
                              <a:srgbClr val="000000"/>
                            </a:solidFill>
                            <a:latin typeface="Cambria Math" panose="02040503050406030204" pitchFamily="18" charset="0"/>
                          </a:rPr>
                          <m:t>𝑖</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+1</m:t>
                            </m:r>
                          </m:sub>
                        </m:sSub>
                      </m:sub>
                    </m:sSub>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其中</a:t>
                </a:r>
                <a:r>
                  <a:rPr lang="en-US" altLang="zh-CN" dirty="0">
                    <a:solidFill>
                      <a:srgbClr val="000000"/>
                    </a:solidFill>
                    <a:latin typeface="Helvetica Neue" panose="02000503000000020004" pitchFamily="2" charset="0"/>
                  </a:rPr>
                  <a:t> t </a:t>
                </a:r>
                <a:r>
                  <a:rPr lang="zh-CN" altLang="en-US" dirty="0">
                    <a:solidFill>
                      <a:srgbClr val="000000"/>
                    </a:solidFill>
                    <a:latin typeface="Helvetica Neue" panose="02000503000000020004" pitchFamily="2" charset="0"/>
                  </a:rPr>
                  <a:t>时状态为</a:t>
                </a:r>
                <a:r>
                  <a:rPr lang="en-US" altLang="zh-CN" dirty="0">
                    <a:solidFill>
                      <a:srgbClr val="000000"/>
                    </a:solidFill>
                    <a:latin typeface="Helvetica Neue" panose="02000503000000020004" pitchFamily="2" charset="0"/>
                  </a:rPr>
                  <a:t> j </a:t>
                </a:r>
                <a:r>
                  <a:rPr lang="zh-CN" altLang="en-US" dirty="0">
                    <a:solidFill>
                      <a:srgbClr val="000000"/>
                    </a:solidFill>
                    <a:latin typeface="Helvetica Neue" panose="02000503000000020004" pitchFamily="2" charset="0"/>
                  </a:rPr>
                  <a:t>的前向概率为</a:t>
                </a:r>
                <a:r>
                  <a:rPr lang="en-US"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i="1">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又转移到了状态</a:t>
                </a:r>
                <a:r>
                  <a:rPr lang="en-US" altLang="zh-CN" dirty="0">
                    <a:solidFill>
                      <a:srgbClr val="000000"/>
                    </a:solidFill>
                    <a:latin typeface="Helvetica Neue" panose="02000503000000020004" pitchFamily="2" charset="0"/>
                  </a:rPr>
                  <a:t> </a:t>
                </a:r>
                <a:r>
                  <a:rPr lang="en-US" altLang="zh-CN" dirty="0" err="1">
                    <a:solidFill>
                      <a:srgbClr val="000000"/>
                    </a:solidFill>
                    <a:latin typeface="Helvetica Neue" panose="02000503000000020004" pitchFamily="2" charset="0"/>
                  </a:rPr>
                  <a:t>i</a:t>
                </a:r>
                <a:r>
                  <a:rPr lang="en-US" altLang="zh-CN" dirty="0">
                    <a:solidFill>
                      <a:srgbClr val="000000"/>
                    </a:solidFill>
                    <a:latin typeface="Helvetica Neue" panose="02000503000000020004" pitchFamily="2" charset="0"/>
                  </a:rPr>
                  <a:t> :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因为在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时刻，有 </a:t>
                </a:r>
                <a:r>
                  <a:rPr lang="en-US" altLang="zh-CN" dirty="0">
                    <a:solidFill>
                      <a:srgbClr val="000000"/>
                    </a:solidFill>
                    <a:latin typeface="Helvetica Neue" panose="02000503000000020004" pitchFamily="2" charset="0"/>
                  </a:rPr>
                  <a:t>N</a:t>
                </a:r>
                <a:r>
                  <a:rPr lang="zh-CN" altLang="en-US" dirty="0">
                    <a:solidFill>
                      <a:srgbClr val="000000"/>
                    </a:solidFill>
                    <a:latin typeface="Helvetica Neue" panose="02000503000000020004" pitchFamily="2" charset="0"/>
                  </a:rPr>
                  <a:t> 种状态，并且 </a:t>
                </a:r>
                <a:r>
                  <a:rPr lang="en-US" altLang="zh-CN" dirty="0">
                    <a:solidFill>
                      <a:srgbClr val="000000"/>
                    </a:solidFill>
                    <a:latin typeface="Helvetica Neue" panose="02000503000000020004" pitchFamily="2" charset="0"/>
                  </a:rPr>
                  <a:t>N</a:t>
                </a:r>
                <a:r>
                  <a:rPr lang="zh-CN" altLang="en-US" dirty="0">
                    <a:solidFill>
                      <a:srgbClr val="000000"/>
                    </a:solidFill>
                    <a:latin typeface="Helvetica Neue" panose="02000503000000020004" pitchFamily="2" charset="0"/>
                  </a:rPr>
                  <a:t> 种状态都有可能转变为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，所以要考虑到所有的 </a:t>
                </a:r>
                <a:r>
                  <a:rPr lang="en-US" altLang="zh-CN" dirty="0">
                    <a:solidFill>
                      <a:srgbClr val="000000"/>
                    </a:solidFill>
                    <a:latin typeface="Helvetica Neue" panose="02000503000000020004" pitchFamily="2" charset="0"/>
                  </a:rPr>
                  <a:t>j</a:t>
                </a:r>
                <a:r>
                  <a:rPr lang="zh-CN" altLang="en-US" dirty="0">
                    <a:solidFill>
                      <a:srgbClr val="000000"/>
                    </a:solidFill>
                    <a:latin typeface="Helvetica Neue" panose="02000503000000020004" pitchFamily="2" charset="0"/>
                  </a:rPr>
                  <a:t> 转移到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的概率总和 </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但是这里要考虑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时刻所有的可能</a:t>
                </a:r>
                <a:r>
                  <a:rPr lang="en-US" altLang="zh-CN" dirty="0">
                    <a:solidFill>
                      <a:srgbClr val="000000"/>
                    </a:solidFill>
                    <a:latin typeface="Helvetica Neue" panose="02000503000000020004" pitchFamily="2" charset="0"/>
                  </a:rPr>
                  <a:t>:</a:t>
                </a:r>
                <a:r>
                  <a:rPr lang="en-US" altLang="zh-CN" b="0" dirty="0">
                    <a:solidFill>
                      <a:srgbClr val="000000"/>
                    </a:solidFill>
                  </a:rPr>
                  <a:t>  </a:t>
                </a:r>
                <a14:m>
                  <m:oMath xmlns:m="http://schemas.openxmlformats.org/officeDocument/2006/math">
                    <m:nary>
                      <m:naryPr>
                        <m:chr m:val="∑"/>
                        <m:supHide m:val="on"/>
                        <m:ctrlPr>
                          <a:rPr lang="en-US" altLang="zh-CN" b="0" i="1" smtClean="0">
                            <a:solidFill>
                              <a:srgbClr val="000000"/>
                            </a:solidFill>
                            <a:latin typeface="Cambria Math" panose="02040503050406030204" pitchFamily="18" charset="0"/>
                          </a:rPr>
                        </m:ctrlPr>
                      </m:naryPr>
                      <m:sub>
                        <m:r>
                          <m:rPr>
                            <m:brk m:alnAt="7"/>
                          </m:rPr>
                          <a:rPr lang="en-US" altLang="zh-CN" b="0" i="1" smtClean="0">
                            <a:solidFill>
                              <a:srgbClr val="000000"/>
                            </a:solidFill>
                            <a:latin typeface="Cambria Math" panose="02040503050406030204" pitchFamily="18" charset="0"/>
                          </a:rPr>
                          <m:t>𝑗</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e>
                    </m:nary>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还要得到</a:t>
                </a:r>
                <a:r>
                  <a:rPr lang="en-US" altLang="zh-CN" dirty="0">
                    <a:solidFill>
                      <a:srgbClr val="000000"/>
                    </a:solidFill>
                    <a:latin typeface="Helvetica Neue" panose="02000503000000020004" pitchFamily="2" charset="0"/>
                  </a:rPr>
                  <a:t> t+1 </a:t>
                </a:r>
                <a:r>
                  <a:rPr lang="zh-CN" altLang="en-US" dirty="0">
                    <a:solidFill>
                      <a:srgbClr val="000000"/>
                    </a:solidFill>
                    <a:latin typeface="Helvetica Neue" panose="02000503000000020004" pitchFamily="2" charset="0"/>
                  </a:rPr>
                  <a:t>的所有观测概率</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最终结果</a:t>
                </a:r>
                <a:r>
                  <a:rPr lang="en-US" altLang="zh-CN" dirty="0">
                    <a:solidFill>
                      <a:srgbClr val="000000"/>
                    </a:solidFill>
                    <a:latin typeface="Helvetica Neue" panose="02000503000000020004" pitchFamily="2" charset="0"/>
                  </a:rPr>
                  <a:t>: </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14:m>
                  <m:oMath xmlns:m="http://schemas.openxmlformats.org/officeDocument/2006/math">
                    <m:nary>
                      <m:naryPr>
                        <m:chr m:val="∑"/>
                        <m:supHide m:val="on"/>
                        <m:ctrlPr>
                          <a:rPr lang="en-US" altLang="zh-CN" i="1">
                            <a:solidFill>
                              <a:srgbClr val="000000"/>
                            </a:solidFill>
                            <a:latin typeface="Cambria Math" panose="02040503050406030204" pitchFamily="18" charset="0"/>
                          </a:rPr>
                        </m:ctrlPr>
                      </m:naryPr>
                      <m:sub>
                        <m:r>
                          <m:rPr>
                            <m:sty m:val="p"/>
                            <m:brk m:alnAt="7"/>
                          </m:rPr>
                          <a:rPr lang="en-US" altLang="zh-CN" i="1">
                            <a:solidFill>
                              <a:srgbClr val="000000"/>
                            </a:solidFill>
                            <a:latin typeface="Cambria Math" panose="02040503050406030204" pitchFamily="18" charset="0"/>
                          </a:rPr>
                          <m:t>i</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m:rPr>
                                <m:sty m:val="p"/>
                              </m:rPr>
                              <a:rPr lang="en-US" altLang="zh-CN" i="1" smtClean="0">
                                <a:solidFill>
                                  <a:srgbClr val="000000"/>
                                </a:solidFill>
                                <a:latin typeface="Cambria Math" panose="02040503050406030204" pitchFamily="18" charset="0"/>
                                <a:ea typeface="Cambria Math" panose="02040503050406030204" pitchFamily="18" charset="0"/>
                              </a:rPr>
                              <m:t>i</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e>
                    </m:nary>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复杂度：</a:t>
                </a:r>
                <a:r>
                  <a:rPr lang="en-US" altLang="zh-CN" b="0" dirty="0">
                    <a:solidFill>
                      <a:srgbClr val="000000"/>
                    </a:solidFill>
                  </a:rPr>
                  <a:t> </a:t>
                </a:r>
                <a14:m>
                  <m:oMath xmlns:m="http://schemas.openxmlformats.org/officeDocument/2006/math">
                    <m:r>
                      <m:rPr>
                        <m:sty m:val="p"/>
                      </m:rPr>
                      <a:rPr lang="en-US" altLang="zh-CN" b="0" i="0" smtClean="0">
                        <a:solidFill>
                          <a:srgbClr val="000000"/>
                        </a:solidFill>
                        <a:latin typeface="Cambria Math" panose="02040503050406030204" pitchFamily="18" charset="0"/>
                      </a:rPr>
                      <m:t>O</m:t>
                    </m:r>
                    <m:r>
                      <a:rPr lang="en-US" altLang="zh-CN" b="0" i="0" smtClean="0">
                        <a:solidFill>
                          <a:srgbClr val="000000"/>
                        </a:solidFill>
                        <a:latin typeface="Cambria Math" panose="02040503050406030204" pitchFamily="18" charset="0"/>
                      </a:rPr>
                      <m:t>(</m:t>
                    </m:r>
                    <m:sSup>
                      <m:sSupPr>
                        <m:ctrlPr>
                          <a:rPr lang="en-US" altLang="zh-CN" i="1" smtClean="0">
                            <a:solidFill>
                              <a:srgbClr val="000000"/>
                            </a:solidFill>
                            <a:latin typeface="Cambria Math" panose="02040503050406030204" pitchFamily="18" charset="0"/>
                          </a:rPr>
                        </m:ctrlPr>
                      </m:sSupPr>
                      <m:e>
                        <m:r>
                          <m:rPr>
                            <m:sty m:val="p"/>
                          </m:rPr>
                          <a:rPr lang="en-US" altLang="zh-CN" i="1">
                            <a:solidFill>
                              <a:srgbClr val="000000"/>
                            </a:solidFill>
                            <a:latin typeface="Cambria Math" panose="02040503050406030204" pitchFamily="18" charset="0"/>
                          </a:rPr>
                          <m:t>TN</m:t>
                        </m:r>
                      </m:e>
                      <m:sup>
                        <m:r>
                          <a:rPr lang="en-US" altLang="zh-CN" b="0" i="1" smtClean="0">
                            <a:solidFill>
                              <a:srgbClr val="000000"/>
                            </a:solidFill>
                            <a:latin typeface="Cambria Math" panose="02040503050406030204" pitchFamily="18" charset="0"/>
                          </a:rPr>
                          <m:t>2</m:t>
                        </m:r>
                      </m:sup>
                    </m:sSup>
                    <m:r>
                      <a:rPr lang="en-US" altLang="zh-CN" b="0" i="0" smtClean="0">
                        <a:solidFill>
                          <a:srgbClr val="000000"/>
                        </a:solidFill>
                        <a:latin typeface="Cambria Math" panose="02040503050406030204" pitchFamily="18" charset="0"/>
                      </a:rPr>
                      <m:t>)</m:t>
                    </m:r>
                  </m:oMath>
                </a14:m>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1FF07B31-F75D-2D48-05A3-40208FC91F1A}"/>
                  </a:ext>
                </a:extLst>
              </p:cNvPr>
              <p:cNvSpPr txBox="1">
                <a:spLocks noRot="1" noChangeAspect="1" noMove="1" noResize="1" noEditPoints="1" noAdjustHandles="1" noChangeArrowheads="1" noChangeShapeType="1" noTextEdit="1"/>
              </p:cNvSpPr>
              <p:nvPr/>
            </p:nvSpPr>
            <p:spPr>
              <a:xfrm>
                <a:off x="549053" y="961006"/>
                <a:ext cx="11338170" cy="3944991"/>
              </a:xfrm>
              <a:prstGeom prst="rect">
                <a:avLst/>
              </a:prstGeom>
              <a:blipFill>
                <a:blip r:embed="rId2"/>
                <a:stretch>
                  <a:fillRect l="-447" b="-4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椭圆 1">
                <a:extLst>
                  <a:ext uri="{FF2B5EF4-FFF2-40B4-BE49-F238E27FC236}">
                    <a16:creationId xmlns:a16="http://schemas.microsoft.com/office/drawing/2014/main" id="{7C23B4FC-75C3-83F9-8A1E-8AB71081FEFE}"/>
                  </a:ext>
                </a:extLst>
              </p:cNvPr>
              <p:cNvSpPr/>
              <p:nvPr/>
            </p:nvSpPr>
            <p:spPr>
              <a:xfrm>
                <a:off x="1187531" y="5569074"/>
                <a:ext cx="725715" cy="6910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m:rPr>
                              <m:sty m:val="p"/>
                            </m:rPr>
                            <a:rPr lang="en-US" altLang="zh-CN" i="1">
                              <a:solidFill>
                                <a:srgbClr val="000000"/>
                              </a:solidFill>
                              <a:latin typeface="Cambria Math" panose="02040503050406030204" pitchFamily="18" charset="0"/>
                            </a:rPr>
                            <m:t>t</m:t>
                          </m:r>
                        </m:sub>
                      </m:sSub>
                    </m:oMath>
                  </m:oMathPara>
                </a14:m>
                <a:endParaRPr kumimoji="1" lang="zh-CN" altLang="en-US" dirty="0"/>
              </a:p>
            </p:txBody>
          </p:sp>
        </mc:Choice>
        <mc:Fallback xmlns="">
          <p:sp>
            <p:nvSpPr>
              <p:cNvPr id="2" name="椭圆 1">
                <a:extLst>
                  <a:ext uri="{FF2B5EF4-FFF2-40B4-BE49-F238E27FC236}">
                    <a16:creationId xmlns:a16="http://schemas.microsoft.com/office/drawing/2014/main" id="{7C23B4FC-75C3-83F9-8A1E-8AB71081FEFE}"/>
                  </a:ext>
                </a:extLst>
              </p:cNvPr>
              <p:cNvSpPr>
                <a:spLocks noRot="1" noChangeAspect="1" noMove="1" noResize="1" noEditPoints="1" noAdjustHandles="1" noChangeArrowheads="1" noChangeShapeType="1" noTextEdit="1"/>
              </p:cNvSpPr>
              <p:nvPr/>
            </p:nvSpPr>
            <p:spPr>
              <a:xfrm>
                <a:off x="1187531" y="5569074"/>
                <a:ext cx="725715" cy="691054"/>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9B6418A9-B1DD-10A9-7DBB-85E34B2F0F4F}"/>
                  </a:ext>
                </a:extLst>
              </p:cNvPr>
              <p:cNvSpPr/>
              <p:nvPr/>
            </p:nvSpPr>
            <p:spPr>
              <a:xfrm>
                <a:off x="2503713" y="5569074"/>
                <a:ext cx="725715" cy="6910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m:rPr>
                              <m:sty m:val="p"/>
                            </m:rPr>
                            <a:rPr lang="en-US" altLang="zh-CN" i="1">
                              <a:solidFill>
                                <a:srgbClr val="000000"/>
                              </a:solidFill>
                              <a:latin typeface="Cambria Math" panose="02040503050406030204" pitchFamily="18" charset="0"/>
                            </a:rPr>
                            <m:t>t</m:t>
                          </m:r>
                          <m:r>
                            <a:rPr lang="en-US" altLang="zh-CN" b="0" i="1" smtClean="0">
                              <a:solidFill>
                                <a:srgbClr val="000000"/>
                              </a:solidFill>
                              <a:latin typeface="Cambria Math" panose="02040503050406030204" pitchFamily="18" charset="0"/>
                            </a:rPr>
                            <m:t>+1</m:t>
                          </m:r>
                        </m:sub>
                      </m:sSub>
                    </m:oMath>
                  </m:oMathPara>
                </a14:m>
                <a:endParaRPr kumimoji="1" lang="zh-CN" altLang="en-US" dirty="0"/>
              </a:p>
            </p:txBody>
          </p:sp>
        </mc:Choice>
        <mc:Fallback xmlns="">
          <p:sp>
            <p:nvSpPr>
              <p:cNvPr id="4" name="椭圆 3">
                <a:extLst>
                  <a:ext uri="{FF2B5EF4-FFF2-40B4-BE49-F238E27FC236}">
                    <a16:creationId xmlns:a16="http://schemas.microsoft.com/office/drawing/2014/main" id="{9B6418A9-B1DD-10A9-7DBB-85E34B2F0F4F}"/>
                  </a:ext>
                </a:extLst>
              </p:cNvPr>
              <p:cNvSpPr>
                <a:spLocks noRot="1" noChangeAspect="1" noMove="1" noResize="1" noEditPoints="1" noAdjustHandles="1" noChangeArrowheads="1" noChangeShapeType="1" noTextEdit="1"/>
              </p:cNvSpPr>
              <p:nvPr/>
            </p:nvSpPr>
            <p:spPr>
              <a:xfrm>
                <a:off x="2503713" y="5569074"/>
                <a:ext cx="725715" cy="691055"/>
              </a:xfrm>
              <a:prstGeom prst="ellipse">
                <a:avLst/>
              </a:prstGeom>
              <a:blipFill>
                <a:blip r:embed="rId4"/>
                <a:stretch>
                  <a:fillRect/>
                </a:stretch>
              </a:blipFill>
            </p:spPr>
            <p:txBody>
              <a:bodyPr/>
              <a:lstStyle/>
              <a:p>
                <a:r>
                  <a:rPr lang="zh-CN" altLang="en-US">
                    <a:noFill/>
                  </a:rPr>
                  <a:t> </a:t>
                </a:r>
              </a:p>
            </p:txBody>
          </p:sp>
        </mc:Fallback>
      </mc:AlternateContent>
      <p:cxnSp>
        <p:nvCxnSpPr>
          <p:cNvPr id="12" name="直线箭头连接符 11">
            <a:extLst>
              <a:ext uri="{FF2B5EF4-FFF2-40B4-BE49-F238E27FC236}">
                <a16:creationId xmlns:a16="http://schemas.microsoft.com/office/drawing/2014/main" id="{6C624428-4EC2-4466-51FF-241D45BAE323}"/>
              </a:ext>
            </a:extLst>
          </p:cNvPr>
          <p:cNvCxnSpPr>
            <a:stCxn id="2" idx="6"/>
            <a:endCxn id="4" idx="2"/>
          </p:cNvCxnSpPr>
          <p:nvPr/>
        </p:nvCxnSpPr>
        <p:spPr>
          <a:xfrm>
            <a:off x="1913246" y="5914601"/>
            <a:ext cx="5904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AB7C483-480A-3037-0701-9C3246E78DD7}"/>
                  </a:ext>
                </a:extLst>
              </p:cNvPr>
              <p:cNvSpPr txBox="1"/>
              <p:nvPr/>
            </p:nvSpPr>
            <p:spPr>
              <a:xfrm>
                <a:off x="2019136" y="5380901"/>
                <a:ext cx="3562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oMath>
                  </m:oMathPara>
                </a14:m>
                <a:endParaRPr kumimoji="1" lang="zh-CN" altLang="en-US" dirty="0"/>
              </a:p>
            </p:txBody>
          </p:sp>
        </mc:Choice>
        <mc:Fallback xmlns="">
          <p:sp>
            <p:nvSpPr>
              <p:cNvPr id="13" name="文本框 12">
                <a:extLst>
                  <a:ext uri="{FF2B5EF4-FFF2-40B4-BE49-F238E27FC236}">
                    <a16:creationId xmlns:a16="http://schemas.microsoft.com/office/drawing/2014/main" id="{8AB7C483-480A-3037-0701-9C3246E78DD7}"/>
                  </a:ext>
                </a:extLst>
              </p:cNvPr>
              <p:cNvSpPr txBox="1">
                <a:spLocks noRot="1" noChangeAspect="1" noMove="1" noResize="1" noEditPoints="1" noAdjustHandles="1" noChangeArrowheads="1" noChangeShapeType="1" noTextEdit="1"/>
              </p:cNvSpPr>
              <p:nvPr/>
            </p:nvSpPr>
            <p:spPr>
              <a:xfrm>
                <a:off x="2019136" y="5380901"/>
                <a:ext cx="356260" cy="391646"/>
              </a:xfrm>
              <a:prstGeom prst="rect">
                <a:avLst/>
              </a:prstGeom>
              <a:blipFill>
                <a:blip r:embed="rId5"/>
                <a:stretch>
                  <a:fillRect r="-16667" b="-937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551D08-172D-F92B-84B5-E45C44188229}"/>
              </a:ext>
            </a:extLst>
          </p:cNvPr>
          <p:cNvSpPr txBox="1"/>
          <p:nvPr/>
        </p:nvSpPr>
        <p:spPr>
          <a:xfrm>
            <a:off x="36614" y="6097048"/>
            <a:ext cx="866897" cy="646331"/>
          </a:xfrm>
          <a:prstGeom prst="rect">
            <a:avLst/>
          </a:prstGeom>
          <a:noFill/>
        </p:spPr>
        <p:txBody>
          <a:bodyPr wrap="square" rtlCol="0">
            <a:spAutoFit/>
          </a:bodyPr>
          <a:lstStyle/>
          <a:p>
            <a:r>
              <a:rPr kumimoji="1" lang="en-US" altLang="zh-CN" dirty="0"/>
              <a:t>1</a:t>
            </a:r>
            <a:r>
              <a:rPr kumimoji="1" lang="zh-CN" altLang="en-US" dirty="0"/>
              <a:t>～</a:t>
            </a:r>
            <a:r>
              <a:rPr kumimoji="1" lang="en-US" altLang="zh-CN" dirty="0"/>
              <a:t>N</a:t>
            </a:r>
            <a:r>
              <a:rPr kumimoji="1" lang="zh-CN" altLang="en-US" dirty="0"/>
              <a:t>状态</a:t>
            </a:r>
          </a:p>
        </p:txBody>
      </p:sp>
      <p:cxnSp>
        <p:nvCxnSpPr>
          <p:cNvPr id="15" name="直线箭头连接符 14">
            <a:extLst>
              <a:ext uri="{FF2B5EF4-FFF2-40B4-BE49-F238E27FC236}">
                <a16:creationId xmlns:a16="http://schemas.microsoft.com/office/drawing/2014/main" id="{9BE26B33-48ED-E555-16FF-B69EF45A4F14}"/>
              </a:ext>
            </a:extLst>
          </p:cNvPr>
          <p:cNvCxnSpPr>
            <a:cxnSpLocks/>
            <a:stCxn id="14" idx="0"/>
            <a:endCxn id="2" idx="2"/>
          </p:cNvCxnSpPr>
          <p:nvPr/>
        </p:nvCxnSpPr>
        <p:spPr>
          <a:xfrm flipV="1">
            <a:off x="470063" y="5914601"/>
            <a:ext cx="717468" cy="182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907A6595-E1D1-F32D-BB39-499132FC0D91}"/>
              </a:ext>
            </a:extLst>
          </p:cNvPr>
          <p:cNvPicPr>
            <a:picLocks noChangeAspect="1"/>
          </p:cNvPicPr>
          <p:nvPr/>
        </p:nvPicPr>
        <p:blipFill>
          <a:blip r:embed="rId6"/>
          <a:stretch>
            <a:fillRect/>
          </a:stretch>
        </p:blipFill>
        <p:spPr>
          <a:xfrm>
            <a:off x="4307136" y="4216079"/>
            <a:ext cx="2667000" cy="2527300"/>
          </a:xfrm>
          <a:prstGeom prst="rect">
            <a:avLst/>
          </a:prstGeom>
        </p:spPr>
      </p:pic>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32B4D5F7-F527-1682-CB52-553FA7FFAE9A}"/>
                  </a:ext>
                </a:extLst>
              </p:cNvPr>
              <p:cNvSpPr/>
              <p:nvPr/>
            </p:nvSpPr>
            <p:spPr>
              <a:xfrm>
                <a:off x="7326129" y="5641465"/>
                <a:ext cx="725715" cy="6910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m:rPr>
                              <m:sty m:val="p"/>
                            </m:rPr>
                            <a:rPr lang="en-US" altLang="zh-CN" i="1">
                              <a:solidFill>
                                <a:srgbClr val="000000"/>
                              </a:solidFill>
                              <a:latin typeface="Cambria Math" panose="02040503050406030204" pitchFamily="18" charset="0"/>
                            </a:rPr>
                            <m:t>t</m:t>
                          </m:r>
                          <m:r>
                            <a:rPr lang="en-US" altLang="zh-CN" b="0" i="1" smtClean="0">
                              <a:solidFill>
                                <a:srgbClr val="000000"/>
                              </a:solidFill>
                              <a:latin typeface="Cambria Math" panose="02040503050406030204" pitchFamily="18" charset="0"/>
                            </a:rPr>
                            <m:t>+1</m:t>
                          </m:r>
                        </m:sub>
                      </m:sSub>
                    </m:oMath>
                  </m:oMathPara>
                </a14:m>
                <a:endParaRPr kumimoji="1" lang="zh-CN" altLang="en-US" dirty="0"/>
              </a:p>
            </p:txBody>
          </p:sp>
        </mc:Choice>
        <mc:Fallback xmlns="">
          <p:sp>
            <p:nvSpPr>
              <p:cNvPr id="28" name="椭圆 27">
                <a:extLst>
                  <a:ext uri="{FF2B5EF4-FFF2-40B4-BE49-F238E27FC236}">
                    <a16:creationId xmlns:a16="http://schemas.microsoft.com/office/drawing/2014/main" id="{32B4D5F7-F527-1682-CB52-553FA7FFAE9A}"/>
                  </a:ext>
                </a:extLst>
              </p:cNvPr>
              <p:cNvSpPr>
                <a:spLocks noRot="1" noChangeAspect="1" noMove="1" noResize="1" noEditPoints="1" noAdjustHandles="1" noChangeArrowheads="1" noChangeShapeType="1" noTextEdit="1"/>
              </p:cNvSpPr>
              <p:nvPr/>
            </p:nvSpPr>
            <p:spPr>
              <a:xfrm>
                <a:off x="7326129" y="5641465"/>
                <a:ext cx="725715" cy="691054"/>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9C96F237-6EFB-30BD-5A76-3AAB8664F76D}"/>
                  </a:ext>
                </a:extLst>
              </p:cNvPr>
              <p:cNvSpPr/>
              <p:nvPr/>
            </p:nvSpPr>
            <p:spPr>
              <a:xfrm>
                <a:off x="8642311" y="5641465"/>
                <a:ext cx="725715" cy="6910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m:rPr>
                              <m:sty m:val="p"/>
                            </m:rPr>
                            <a:rPr lang="en-US" altLang="zh-CN" i="1">
                              <a:solidFill>
                                <a:srgbClr val="000000"/>
                              </a:solidFill>
                              <a:latin typeface="Cambria Math" panose="02040503050406030204" pitchFamily="18" charset="0"/>
                            </a:rPr>
                            <m:t>y</m:t>
                          </m:r>
                        </m:e>
                        <m:sub>
                          <m:r>
                            <m:rPr>
                              <m:sty m:val="p"/>
                            </m:rPr>
                            <a:rPr lang="en-US" altLang="zh-CN" i="1">
                              <a:solidFill>
                                <a:srgbClr val="000000"/>
                              </a:solidFill>
                              <a:latin typeface="Cambria Math" panose="02040503050406030204" pitchFamily="18" charset="0"/>
                            </a:rPr>
                            <m:t>t</m:t>
                          </m:r>
                          <m:r>
                            <a:rPr lang="en-US" altLang="zh-CN" b="0" i="1" smtClean="0">
                              <a:solidFill>
                                <a:srgbClr val="000000"/>
                              </a:solidFill>
                              <a:latin typeface="Cambria Math" panose="02040503050406030204" pitchFamily="18" charset="0"/>
                            </a:rPr>
                            <m:t>+1</m:t>
                          </m:r>
                        </m:sub>
                      </m:sSub>
                    </m:oMath>
                  </m:oMathPara>
                </a14:m>
                <a:endParaRPr kumimoji="1" lang="zh-CN" altLang="en-US" dirty="0"/>
              </a:p>
            </p:txBody>
          </p:sp>
        </mc:Choice>
        <mc:Fallback xmlns="">
          <p:sp>
            <p:nvSpPr>
              <p:cNvPr id="29" name="椭圆 28">
                <a:extLst>
                  <a:ext uri="{FF2B5EF4-FFF2-40B4-BE49-F238E27FC236}">
                    <a16:creationId xmlns:a16="http://schemas.microsoft.com/office/drawing/2014/main" id="{9C96F237-6EFB-30BD-5A76-3AAB8664F76D}"/>
                  </a:ext>
                </a:extLst>
              </p:cNvPr>
              <p:cNvSpPr>
                <a:spLocks noRot="1" noChangeAspect="1" noMove="1" noResize="1" noEditPoints="1" noAdjustHandles="1" noChangeArrowheads="1" noChangeShapeType="1" noTextEdit="1"/>
              </p:cNvSpPr>
              <p:nvPr/>
            </p:nvSpPr>
            <p:spPr>
              <a:xfrm>
                <a:off x="8642311" y="5641465"/>
                <a:ext cx="725715" cy="691055"/>
              </a:xfrm>
              <a:prstGeom prst="ellipse">
                <a:avLst/>
              </a:prstGeom>
              <a:blipFill>
                <a:blip r:embed="rId8"/>
                <a:stretch>
                  <a:fillRect/>
                </a:stretch>
              </a:blipFill>
            </p:spPr>
            <p:txBody>
              <a:bodyPr/>
              <a:lstStyle/>
              <a:p>
                <a:r>
                  <a:rPr lang="zh-CN" altLang="en-US">
                    <a:noFill/>
                  </a:rPr>
                  <a:t> </a:t>
                </a:r>
              </a:p>
            </p:txBody>
          </p:sp>
        </mc:Fallback>
      </mc:AlternateContent>
      <p:cxnSp>
        <p:nvCxnSpPr>
          <p:cNvPr id="30" name="直线箭头连接符 29">
            <a:extLst>
              <a:ext uri="{FF2B5EF4-FFF2-40B4-BE49-F238E27FC236}">
                <a16:creationId xmlns:a16="http://schemas.microsoft.com/office/drawing/2014/main" id="{EC559B05-F893-A7E0-2FDD-B79E510FDCF5}"/>
              </a:ext>
            </a:extLst>
          </p:cNvPr>
          <p:cNvCxnSpPr>
            <a:stCxn id="28" idx="6"/>
            <a:endCxn id="29" idx="2"/>
          </p:cNvCxnSpPr>
          <p:nvPr/>
        </p:nvCxnSpPr>
        <p:spPr>
          <a:xfrm>
            <a:off x="8051844" y="5986992"/>
            <a:ext cx="5904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49073CA-CBE6-0AC5-0596-FA0AC23A4594}"/>
                  </a:ext>
                </a:extLst>
              </p:cNvPr>
              <p:cNvSpPr txBox="1"/>
              <p:nvPr/>
            </p:nvSpPr>
            <p:spPr>
              <a:xfrm>
                <a:off x="7990817" y="5404198"/>
                <a:ext cx="356260" cy="3956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𝐵</m:t>
                          </m:r>
                        </m:e>
                        <m:sub>
                          <m:r>
                            <a:rPr lang="en-US" altLang="zh-CN" i="1">
                              <a:solidFill>
                                <a:srgbClr val="000000"/>
                              </a:solidFill>
                              <a:latin typeface="Cambria Math" panose="02040503050406030204" pitchFamily="18" charset="0"/>
                            </a:rPr>
                            <m:t>𝑖</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𝑡</m:t>
                              </m:r>
                              <m:r>
                                <a:rPr lang="en-US" altLang="zh-CN" i="1">
                                  <a:solidFill>
                                    <a:srgbClr val="000000"/>
                                  </a:solidFill>
                                  <a:latin typeface="Cambria Math" panose="02040503050406030204" pitchFamily="18" charset="0"/>
                                </a:rPr>
                                <m:t>+1</m:t>
                              </m:r>
                            </m:sub>
                          </m:sSub>
                        </m:sub>
                      </m:sSub>
                    </m:oMath>
                  </m:oMathPara>
                </a14:m>
                <a:endParaRPr kumimoji="1" lang="zh-CN" altLang="en-US" dirty="0"/>
              </a:p>
            </p:txBody>
          </p:sp>
        </mc:Choice>
        <mc:Fallback xmlns="">
          <p:sp>
            <p:nvSpPr>
              <p:cNvPr id="31" name="文本框 30">
                <a:extLst>
                  <a:ext uri="{FF2B5EF4-FFF2-40B4-BE49-F238E27FC236}">
                    <a16:creationId xmlns:a16="http://schemas.microsoft.com/office/drawing/2014/main" id="{749073CA-CBE6-0AC5-0596-FA0AC23A4594}"/>
                  </a:ext>
                </a:extLst>
              </p:cNvPr>
              <p:cNvSpPr txBox="1">
                <a:spLocks noRot="1" noChangeAspect="1" noMove="1" noResize="1" noEditPoints="1" noAdjustHandles="1" noChangeArrowheads="1" noChangeShapeType="1" noTextEdit="1"/>
              </p:cNvSpPr>
              <p:nvPr/>
            </p:nvSpPr>
            <p:spPr>
              <a:xfrm>
                <a:off x="7990817" y="5404198"/>
                <a:ext cx="356260" cy="395621"/>
              </a:xfrm>
              <a:prstGeom prst="rect">
                <a:avLst/>
              </a:prstGeom>
              <a:blipFill>
                <a:blip r:embed="rId9"/>
                <a:stretch>
                  <a:fillRect r="-89655" b="-3125"/>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9364B439-004A-571C-E001-CF442938F319}"/>
              </a:ext>
            </a:extLst>
          </p:cNvPr>
          <p:cNvSpPr txBox="1"/>
          <p:nvPr/>
        </p:nvSpPr>
        <p:spPr>
          <a:xfrm>
            <a:off x="1630722" y="5011569"/>
            <a:ext cx="2137560" cy="369332"/>
          </a:xfrm>
          <a:prstGeom prst="rect">
            <a:avLst/>
          </a:prstGeom>
          <a:noFill/>
        </p:spPr>
        <p:txBody>
          <a:bodyPr wrap="square" rtlCol="0">
            <a:spAutoFit/>
          </a:bodyPr>
          <a:lstStyle/>
          <a:p>
            <a:r>
              <a:rPr kumimoji="1" lang="zh-CN" altLang="en-US" dirty="0"/>
              <a:t>隐状态转换</a:t>
            </a:r>
          </a:p>
        </p:txBody>
      </p:sp>
      <p:sp>
        <p:nvSpPr>
          <p:cNvPr id="33" name="文本框 32">
            <a:extLst>
              <a:ext uri="{FF2B5EF4-FFF2-40B4-BE49-F238E27FC236}">
                <a16:creationId xmlns:a16="http://schemas.microsoft.com/office/drawing/2014/main" id="{8DA787AD-353E-D468-D1E8-48F0B8329028}"/>
              </a:ext>
            </a:extLst>
          </p:cNvPr>
          <p:cNvSpPr txBox="1"/>
          <p:nvPr/>
        </p:nvSpPr>
        <p:spPr>
          <a:xfrm>
            <a:off x="7837096" y="4987366"/>
            <a:ext cx="2137560" cy="369332"/>
          </a:xfrm>
          <a:prstGeom prst="rect">
            <a:avLst/>
          </a:prstGeom>
          <a:noFill/>
        </p:spPr>
        <p:txBody>
          <a:bodyPr wrap="square" rtlCol="0">
            <a:spAutoFit/>
          </a:bodyPr>
          <a:lstStyle/>
          <a:p>
            <a:r>
              <a:rPr kumimoji="1" lang="zh-CN" altLang="en-US" dirty="0"/>
              <a:t>状态发射</a:t>
            </a:r>
          </a:p>
        </p:txBody>
      </p:sp>
    </p:spTree>
    <p:extLst>
      <p:ext uri="{BB962C8B-B14F-4D97-AF65-F5344CB8AC3E}">
        <p14:creationId xmlns:p14="http://schemas.microsoft.com/office/powerpoint/2010/main" val="260442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217B7-F756-FFD9-6A71-7608B10DCA8F}"/>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5D3115FE-990A-38DC-41F6-7131399B1947}"/>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617665C1-0F19-785A-0821-38D80C636A91}"/>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69485325-4085-A1EA-04F9-5C8081AA3BF2}"/>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5AF61797-6B36-4476-1E32-CEFE396CE986}"/>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E375BEA4-6BA9-5811-A2ED-ECE7609CC1AE}"/>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前</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后</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向算法</a:t>
            </a:r>
          </a:p>
        </p:txBody>
      </p:sp>
      <p:sp>
        <p:nvSpPr>
          <p:cNvPr id="3" name="文本框 2">
            <a:extLst>
              <a:ext uri="{FF2B5EF4-FFF2-40B4-BE49-F238E27FC236}">
                <a16:creationId xmlns:a16="http://schemas.microsoft.com/office/drawing/2014/main" id="{2E18D209-1B88-CC13-186E-9BF518395BCC}"/>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p:sp>
        <p:nvSpPr>
          <p:cNvPr id="5" name="文本框 4">
            <a:extLst>
              <a:ext uri="{FF2B5EF4-FFF2-40B4-BE49-F238E27FC236}">
                <a16:creationId xmlns:a16="http://schemas.microsoft.com/office/drawing/2014/main" id="{FBE45C6E-FAB6-3860-AA5C-AF222A575DA4}"/>
              </a:ext>
            </a:extLst>
          </p:cNvPr>
          <p:cNvSpPr txBox="1"/>
          <p:nvPr/>
        </p:nvSpPr>
        <p:spPr>
          <a:xfrm>
            <a:off x="793388" y="1039793"/>
            <a:ext cx="11338170" cy="3363100"/>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区别：</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暴力求解是一条路走到黑，走完后继续下一条路</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前向算法是一层一层走，递推的走法，无需重复走前面的相同子序列，</a:t>
            </a:r>
            <a:r>
              <a:rPr lang="zh-CN" altLang="en-US" b="0" i="0" dirty="0">
                <a:solidFill>
                  <a:srgbClr val="4D4D4D"/>
                </a:solidFill>
                <a:effectLst/>
                <a:latin typeface="-apple-system"/>
              </a:rPr>
              <a:t>求解在时刻</a:t>
            </a:r>
            <a:r>
              <a:rPr lang="en" altLang="zh-CN" b="0" i="0" dirty="0">
                <a:solidFill>
                  <a:srgbClr val="4D4D4D"/>
                </a:solidFill>
                <a:effectLst/>
                <a:latin typeface="-apple-system"/>
              </a:rPr>
              <a:t>t</a:t>
            </a:r>
            <a:r>
              <a:rPr lang="zh-CN" altLang="en" b="0" i="0" dirty="0">
                <a:solidFill>
                  <a:srgbClr val="4D4D4D"/>
                </a:solidFill>
                <a:effectLst/>
                <a:latin typeface="-apple-system"/>
              </a:rPr>
              <a:t>，</a:t>
            </a:r>
            <a:r>
              <a:rPr lang="zh-CN" altLang="en-US" b="0" i="0" dirty="0">
                <a:solidFill>
                  <a:srgbClr val="4D4D4D"/>
                </a:solidFill>
                <a:effectLst/>
                <a:latin typeface="-apple-system"/>
              </a:rPr>
              <a:t>所有状态的概率求和。</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p:pic>
        <p:nvPicPr>
          <p:cNvPr id="2" name="图片 1">
            <a:extLst>
              <a:ext uri="{FF2B5EF4-FFF2-40B4-BE49-F238E27FC236}">
                <a16:creationId xmlns:a16="http://schemas.microsoft.com/office/drawing/2014/main" id="{61046667-F1AD-6788-7A8D-00E0BDA0A8F0}"/>
              </a:ext>
            </a:extLst>
          </p:cNvPr>
          <p:cNvPicPr>
            <a:picLocks noChangeAspect="1"/>
          </p:cNvPicPr>
          <p:nvPr/>
        </p:nvPicPr>
        <p:blipFill>
          <a:blip r:embed="rId2"/>
          <a:stretch>
            <a:fillRect/>
          </a:stretch>
        </p:blipFill>
        <p:spPr>
          <a:xfrm>
            <a:off x="793388" y="3025942"/>
            <a:ext cx="2319351" cy="2770002"/>
          </a:xfrm>
          <a:prstGeom prst="rect">
            <a:avLst/>
          </a:prstGeom>
        </p:spPr>
      </p:pic>
    </p:spTree>
    <p:extLst>
      <p:ext uri="{BB962C8B-B14F-4D97-AF65-F5344CB8AC3E}">
        <p14:creationId xmlns:p14="http://schemas.microsoft.com/office/powerpoint/2010/main" val="3684085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E3A5-F8D9-BDB1-4084-B98BECF82E79}"/>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EE76B85D-189B-6133-F392-A80C3463ADE3}"/>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4EC5B702-8071-63A2-0FFD-9BF795879E49}"/>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56FF335F-D1C6-6335-4AA7-89C740A8B68C}"/>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C5EA810A-BAA0-A1B0-E780-48C4C9553130}"/>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E0AF531A-5F74-0A28-D93B-26954E19E697}"/>
              </a:ext>
            </a:extLst>
          </p:cNvPr>
          <p:cNvSpPr txBox="1"/>
          <p:nvPr/>
        </p:nvSpPr>
        <p:spPr>
          <a:xfrm>
            <a:off x="1049153" y="313293"/>
            <a:ext cx="4282867"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问题二</a:t>
            </a:r>
            <a:r>
              <a:rPr lang="en-US" altLang="zh-CN" sz="2800" dirty="0">
                <a:gradFill>
                  <a:gsLst>
                    <a:gs pos="100000">
                      <a:schemeClr val="accent1">
                        <a:lumMod val="60000"/>
                        <a:lumOff val="40000"/>
                      </a:schemeClr>
                    </a:gs>
                    <a:gs pos="0">
                      <a:schemeClr val="accent1"/>
                    </a:gs>
                  </a:gsLst>
                  <a:lin ang="16200000" scaled="1"/>
                </a:gradFill>
                <a:latin typeface="+mj-ea"/>
                <a:ea typeface="+mj-ea"/>
              </a:rPr>
              <a:t>—Baum-Welch</a:t>
            </a:r>
            <a:r>
              <a:rPr lang="zh-CN" altLang="en-US" sz="2800" dirty="0">
                <a:gradFill>
                  <a:gsLst>
                    <a:gs pos="100000">
                      <a:schemeClr val="accent1">
                        <a:lumMod val="60000"/>
                        <a:lumOff val="40000"/>
                      </a:schemeClr>
                    </a:gs>
                    <a:gs pos="0">
                      <a:schemeClr val="accent1"/>
                    </a:gs>
                  </a:gsLst>
                  <a:lin ang="16200000" scaled="1"/>
                </a:gradFill>
                <a:latin typeface="+mj-ea"/>
                <a:ea typeface="+mj-ea"/>
              </a:rPr>
              <a:t>算法</a:t>
            </a:r>
          </a:p>
        </p:txBody>
      </p:sp>
      <p:sp>
        <p:nvSpPr>
          <p:cNvPr id="3" name="文本框 2">
            <a:extLst>
              <a:ext uri="{FF2B5EF4-FFF2-40B4-BE49-F238E27FC236}">
                <a16:creationId xmlns:a16="http://schemas.microsoft.com/office/drawing/2014/main" id="{A552ADDE-5B6F-C0C5-6FE1-76CA46AE2EB2}"/>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9513921-DC3F-0A95-415E-3EAFE05F0456}"/>
                  </a:ext>
                </a:extLst>
              </p:cNvPr>
              <p:cNvSpPr txBox="1"/>
              <p:nvPr/>
            </p:nvSpPr>
            <p:spPr>
              <a:xfrm>
                <a:off x="793388" y="1039793"/>
                <a:ext cx="11338170" cy="4197559"/>
              </a:xfrm>
              <a:prstGeom prst="rect">
                <a:avLst/>
              </a:prstGeom>
              <a:noFill/>
            </p:spPr>
            <p:txBody>
              <a:bodyPr wrap="square" rtlCol="0">
                <a:spAutoFit/>
              </a:bodyPr>
              <a:lstStyle/>
              <a:p>
                <a:pPr>
                  <a:lnSpc>
                    <a:spcPct val="150000"/>
                  </a:lnSpc>
                </a:pPr>
                <a:r>
                  <a:rPr lang="en-US" altLang="zh-CN" dirty="0">
                    <a:solidFill>
                      <a:srgbClr val="000000"/>
                    </a:solidFill>
                    <a:effectLst/>
                    <a:latin typeface="Helvetica Neue" panose="02000503000000020004" pitchFamily="2" charset="0"/>
                  </a:rPr>
                  <a:t>2.</a:t>
                </a:r>
                <a:r>
                  <a:rPr lang="zh-CN" altLang="en-US" dirty="0">
                    <a:solidFill>
                      <a:srgbClr val="000000"/>
                    </a:solidFill>
                    <a:effectLst/>
                    <a:latin typeface="PingFang SC" panose="020B0400000000000000" pitchFamily="34" charset="-122"/>
                    <a:ea typeface="PingFang SC" panose="020B0400000000000000" pitchFamily="34" charset="-122"/>
                  </a:rPr>
                  <a:t>给定观测序列 </a:t>
                </a:r>
                <a:r>
                  <a:rPr lang="en-US" altLang="zh-CN" dirty="0">
                    <a:solidFill>
                      <a:srgbClr val="000000"/>
                    </a:solidFill>
                    <a:effectLst/>
                    <a:latin typeface="PingFang SC" panose="020B0400000000000000" pitchFamily="34" charset="-122"/>
                    <a:ea typeface="PingFang SC" panose="020B0400000000000000" pitchFamily="34" charset="-122"/>
                  </a:rPr>
                  <a:t>O = </a:t>
                </a:r>
                <a:r>
                  <a:rPr lang="en-US" altLang="zh-CN" dirty="0">
                    <a:solidFill>
                      <a:srgbClr val="000000"/>
                    </a:solidFill>
                    <a:effectLst/>
                    <a:latin typeface="Helvetica Neue" panose="02000503000000020004" pitchFamily="2" charset="0"/>
                  </a:rPr>
                  <a:t>{</a:t>
                </a:r>
                <a14:m>
                  <m:oMath xmlns:m="http://schemas.openxmlformats.org/officeDocument/2006/math">
                    <m:r>
                      <a:rPr lang="en-US" altLang="zh-CN" b="0" i="1" smtClean="0">
                        <a:solidFill>
                          <a:srgbClr val="000000"/>
                        </a:solidFill>
                        <a:effectLst/>
                        <a:latin typeface="Cambria Math" panose="02040503050406030204" pitchFamily="18" charset="0"/>
                      </a:rPr>
                      <m:t>𝑂</m:t>
                    </m:r>
                    <m:r>
                      <a:rPr lang="en-US" altLang="zh-CN" b="0" i="1" baseline="-25000" smtClean="0">
                        <a:solidFill>
                          <a:srgbClr val="000000"/>
                        </a:solidFill>
                        <a:effectLst/>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2</m:t>
                    </m:r>
                    <m:r>
                      <a:rPr lang="en-US" altLang="zh-CN" i="1" baseline="-25000">
                        <a:solidFill>
                          <a:srgbClr val="000000"/>
                        </a:solidFill>
                        <a:latin typeface="Cambria Math" panose="02040503050406030204" pitchFamily="18" charset="0"/>
                      </a:rPr>
                      <m:t> </m:t>
                    </m:r>
                  </m:oMath>
                </a14:m>
                <a:r>
                  <a:rPr lang="en" altLang="zh-CN" dirty="0">
                    <a:solidFill>
                      <a:srgbClr val="000000"/>
                    </a:solidFill>
                    <a:effectLst/>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𝑇</m:t>
                    </m:r>
                  </m:oMath>
                </a14:m>
                <a:r>
                  <a:rPr lang="en" altLang="zh-CN" dirty="0">
                    <a:solidFill>
                      <a:srgbClr val="000000"/>
                    </a:solidFill>
                    <a:effectLst/>
                    <a:latin typeface="Helvetica Neue" panose="02000503000000020004" pitchFamily="2" charset="0"/>
                  </a:rPr>
                  <a:t>}</a:t>
                </a:r>
                <a:r>
                  <a:rPr lang="zh-CN" altLang="en" dirty="0">
                    <a:solidFill>
                      <a:srgbClr val="000000"/>
                    </a:solidFill>
                    <a:effectLst/>
                    <a:latin typeface="PingFang SC" panose="020B0400000000000000" pitchFamily="34" charset="-122"/>
                    <a:ea typeface="PingFang SC" panose="020B0400000000000000" pitchFamily="34" charset="-122"/>
                  </a:rPr>
                  <a:t>，</a:t>
                </a:r>
                <a:r>
                  <a:rPr lang="zh-CN" altLang="en-US" dirty="0">
                    <a:solidFill>
                      <a:srgbClr val="000000"/>
                    </a:solidFill>
                    <a:effectLst/>
                    <a:latin typeface="PingFang SC" panose="020B0400000000000000" pitchFamily="34" charset="-122"/>
                    <a:ea typeface="PingFang SC" panose="020B0400000000000000" pitchFamily="34" charset="-122"/>
                  </a:rPr>
                  <a:t>求解参数 </a:t>
                </a:r>
                <a14:m>
                  <m:oMath xmlns:m="http://schemas.openxmlformats.org/officeDocument/2006/math">
                    <m:r>
                      <a:rPr lang="en-US" altLang="zh-CN" i="1">
                        <a:solidFill>
                          <a:srgbClr val="000000"/>
                        </a:solidFill>
                        <a:latin typeface="Cambria Math" panose="02040503050406030204" pitchFamily="18" charset="0"/>
                        <a:ea typeface="Cambria Math" panose="02040503050406030204" pitchFamily="18" charset="0"/>
                      </a:rPr>
                      <m:t>(</m:t>
                    </m:r>
                    <m:r>
                      <a:rPr lang="en" altLang="zh-CN" i="1">
                        <a:solidFill>
                          <a:srgbClr val="000000"/>
                        </a:solidFill>
                        <a:latin typeface="Cambria Math" panose="02040503050406030204" pitchFamily="18" charset="0"/>
                        <a:ea typeface="Cambria Math" panose="02040503050406030204" pitchFamily="18" charset="0"/>
                      </a:rPr>
                      <m:t>𝜋</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𝐴</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𝐵</m:t>
                    </m:r>
                    <m:r>
                      <a:rPr lang="en-US" altLang="zh-CN" i="1">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effectLst/>
                    <a:latin typeface="Helvetica Neue" panose="02000503000000020004" pitchFamily="2" charset="0"/>
                  </a:rPr>
                  <a:t> </a:t>
                </a:r>
                <a:r>
                  <a:rPr lang="zh-CN" altLang="en-US" dirty="0">
                    <a:solidFill>
                      <a:srgbClr val="000000"/>
                    </a:solidFill>
                    <a:effectLst/>
                    <a:latin typeface="PingFang SC" panose="020B0400000000000000" pitchFamily="34" charset="-122"/>
                    <a:ea typeface="PingFang SC" panose="020B0400000000000000" pitchFamily="34" charset="-122"/>
                  </a:rPr>
                  <a:t>使得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zh-CN" altLang="en-US" dirty="0">
                    <a:solidFill>
                      <a:srgbClr val="000000"/>
                    </a:solidFill>
                    <a:effectLst/>
                    <a:latin typeface="PingFang SC" panose="020B0400000000000000" pitchFamily="34" charset="-122"/>
                    <a:ea typeface="PingFang SC" panose="020B0400000000000000" pitchFamily="34" charset="-122"/>
                  </a:rPr>
                  <a:t>最大。</a:t>
                </a:r>
                <a:endParaRPr lang="en-US" altLang="zh-CN" dirty="0">
                  <a:solidFill>
                    <a:srgbClr val="000000"/>
                  </a:solidFill>
                  <a:effectLst/>
                  <a:latin typeface="PingFang SC" panose="020B0400000000000000" pitchFamily="34" charset="-122"/>
                  <a:ea typeface="PingFang SC" panose="020B0400000000000000" pitchFamily="34" charset="-122"/>
                </a:endParaRPr>
              </a:p>
              <a:p>
                <a:pPr>
                  <a:lnSpc>
                    <a:spcPct val="150000"/>
                  </a:lnSpc>
                </a:pPr>
                <a:r>
                  <a:rPr lang="zh-CN" altLang="en-US" dirty="0">
                    <a:solidFill>
                      <a:srgbClr val="000000"/>
                    </a:solidFill>
                    <a:latin typeface="PingFang SC" panose="020B0400000000000000" pitchFamily="34" charset="-122"/>
                    <a:ea typeface="PingFang SC" panose="020B0400000000000000" pitchFamily="34" charset="-122"/>
                  </a:rPr>
                  <a:t>人话：有数据，求解模型，求</a:t>
                </a:r>
                <a14:m>
                  <m:oMath xmlns:m="http://schemas.openxmlformats.org/officeDocument/2006/math">
                    <m:r>
                      <a:rPr lang="zh-CN" altLang="en-US" b="0" i="0" smtClean="0">
                        <a:solidFill>
                          <a:srgbClr val="000000"/>
                        </a:solidFill>
                        <a:latin typeface="Cambria Math" panose="02040503050406030204" pitchFamily="18" charset="0"/>
                        <a:ea typeface="Cambria Math" panose="02040503050406030204" pitchFamily="18" charset="0"/>
                      </a:rPr>
                      <m:t> </m:t>
                    </m:r>
                    <m:r>
                      <a:rPr lang="en-US" altLang="zh-CN" i="1" smtClean="0">
                        <a:solidFill>
                          <a:srgbClr val="000000"/>
                        </a:solidFill>
                        <a:latin typeface="Cambria Math" panose="02040503050406030204" pitchFamily="18" charset="0"/>
                        <a:ea typeface="Cambria Math" panose="02040503050406030204" pitchFamily="18" charset="0"/>
                      </a:rPr>
                      <m:t>(</m:t>
                    </m:r>
                    <m:r>
                      <a:rPr lang="en" altLang="zh-CN" i="1">
                        <a:solidFill>
                          <a:srgbClr val="000000"/>
                        </a:solidFill>
                        <a:latin typeface="Cambria Math" panose="02040503050406030204" pitchFamily="18" charset="0"/>
                        <a:ea typeface="Cambria Math" panose="02040503050406030204" pitchFamily="18" charset="0"/>
                      </a:rPr>
                      <m:t>𝜋</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𝐴</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𝐵</m:t>
                    </m:r>
                    <m:r>
                      <a:rPr lang="en-US" altLang="zh-CN" i="1">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effectLst/>
                    <a:latin typeface="Helvetica Neue" panose="02000503000000020004" pitchFamily="2" charset="0"/>
                  </a:rPr>
                  <a:t> 的值，使得在当前模型下出现这个观测序列的概率最大</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极大似然估计</a:t>
                </a:r>
                <a:r>
                  <a:rPr lang="en-US" altLang="zh-CN" dirty="0">
                    <a:solidFill>
                      <a:srgbClr val="000000"/>
                    </a:solidFill>
                    <a:effectLst/>
                    <a:latin typeface="Helvetica Neue" panose="02000503000000020004" pitchFamily="2" charset="0"/>
                  </a:rPr>
                  <a:t>)</a:t>
                </a: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如果已经有了隐藏状态序列 </a:t>
                </a:r>
                <a14:m>
                  <m:oMath xmlns:m="http://schemas.openxmlformats.org/officeDocument/2006/math">
                    <m:r>
                      <m:rPr>
                        <m:sty m:val="p"/>
                      </m:rPr>
                      <a:rPr lang="en" altLang="zh-CN" i="1" dirty="0" smtClean="0">
                        <a:solidFill>
                          <a:srgbClr val="000000"/>
                        </a:solidFill>
                        <a:latin typeface="Cambria Math" panose="02040503050406030204" pitchFamily="18" charset="0"/>
                      </a:rPr>
                      <m:t>I</m:t>
                    </m:r>
                    <m:r>
                      <a:rPr lang="zh-CN" altLang="en-US" b="0" i="1" dirty="0" smtClean="0">
                        <a:solidFill>
                          <a:srgbClr val="000000"/>
                        </a:solidFill>
                        <a:latin typeface="Cambria Math" panose="02040503050406030204" pitchFamily="18" charset="0"/>
                      </a:rPr>
                      <m:t> </m:t>
                    </m:r>
                    <m:r>
                      <a:rPr lang="zh-CN" altLang="en-US" i="1" dirty="0">
                        <a:solidFill>
                          <a:srgbClr val="000000"/>
                        </a:solidFill>
                        <a:latin typeface="Cambria Math" panose="02040503050406030204" pitchFamily="18" charset="0"/>
                      </a:rPr>
                      <m:t>和</m:t>
                    </m:r>
                  </m:oMath>
                </a14:m>
                <a:r>
                  <a:rPr lang="zh-CN" altLang="en-US" dirty="0">
                    <a:solidFill>
                      <a:srgbClr val="000000"/>
                    </a:solidFill>
                    <a:latin typeface="Helvetica Neue" panose="02000503000000020004" pitchFamily="2" charset="0"/>
                  </a:rPr>
                  <a:t>观测序列 </a:t>
                </a:r>
                <a:r>
                  <a:rPr lang="en-US" altLang="zh-CN" dirty="0">
                    <a:solidFill>
                      <a:srgbClr val="000000"/>
                    </a:solidFill>
                    <a:latin typeface="Helvetica Neue" panose="02000503000000020004" pitchFamily="2" charset="0"/>
                  </a:rPr>
                  <a:t>O</a:t>
                </a:r>
                <a:r>
                  <a:rPr lang="zh-CN" altLang="en-US" dirty="0">
                    <a:solidFill>
                      <a:srgbClr val="000000"/>
                    </a:solidFill>
                    <a:latin typeface="Helvetica Neue" panose="02000503000000020004" pitchFamily="2" charset="0"/>
                  </a:rPr>
                  <a:t>，那么就是简单的频数统计直接计算出概率值就好了</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状态转移概率：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生成观测概率：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初始状态概率：拿到的观测序列一个个查出来然后计算概率值即可</a:t>
                </a: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29513921-DC3F-0A95-415E-3EAFE05F0456}"/>
                  </a:ext>
                </a:extLst>
              </p:cNvPr>
              <p:cNvSpPr txBox="1">
                <a:spLocks noRot="1" noChangeAspect="1" noMove="1" noResize="1" noEditPoints="1" noAdjustHandles="1" noChangeArrowheads="1" noChangeShapeType="1" noTextEdit="1"/>
              </p:cNvSpPr>
              <p:nvPr/>
            </p:nvSpPr>
            <p:spPr>
              <a:xfrm>
                <a:off x="793388" y="1039793"/>
                <a:ext cx="11338170" cy="4197559"/>
              </a:xfrm>
              <a:prstGeom prst="rect">
                <a:avLst/>
              </a:prstGeom>
              <a:blipFill>
                <a:blip r:embed="rId2"/>
                <a:stretch>
                  <a:fillRect l="-447" b="-120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6D9BE20-79E5-B772-7494-8C80028B032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2398320" y="2932958"/>
            <a:ext cx="5522199" cy="992083"/>
          </a:xfrm>
          <a:prstGeom prst="rect">
            <a:avLst/>
          </a:prstGeom>
        </p:spPr>
      </p:pic>
      <p:pic>
        <p:nvPicPr>
          <p:cNvPr id="4" name="图片 3">
            <a:extLst>
              <a:ext uri="{FF2B5EF4-FFF2-40B4-BE49-F238E27FC236}">
                <a16:creationId xmlns:a16="http://schemas.microsoft.com/office/drawing/2014/main" id="{8797E3D6-7B69-7053-CAE3-605E0DE4A6A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2398320" y="3824919"/>
            <a:ext cx="5734791" cy="891297"/>
          </a:xfrm>
          <a:prstGeom prst="rect">
            <a:avLst/>
          </a:prstGeom>
        </p:spPr>
      </p:pic>
    </p:spTree>
    <p:extLst>
      <p:ext uri="{BB962C8B-B14F-4D97-AF65-F5344CB8AC3E}">
        <p14:creationId xmlns:p14="http://schemas.microsoft.com/office/powerpoint/2010/main" val="471539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贰拾一1">
            <a:extLst>
              <a:ext uri="{FF2B5EF4-FFF2-40B4-BE49-F238E27FC236}">
                <a16:creationId xmlns:a16="http://schemas.microsoft.com/office/drawing/2014/main" id="{0100810A-CA7C-4499-9D70-56CAACFAB877}"/>
              </a:ext>
            </a:extLst>
          </p:cNvPr>
          <p:cNvSpPr/>
          <p:nvPr/>
        </p:nvSpPr>
        <p:spPr>
          <a:xfrm>
            <a:off x="753423" y="2926574"/>
            <a:ext cx="10850563" cy="3306130"/>
          </a:xfrm>
          <a:prstGeom prst="roundRect">
            <a:avLst>
              <a:gd name="adj" fmla="val 3647"/>
            </a:avLst>
          </a:prstGeom>
          <a:gradFill>
            <a:gsLst>
              <a:gs pos="0">
                <a:schemeClr val="accent1">
                  <a:lumMod val="90000"/>
                  <a:lumOff val="10000"/>
                </a:schemeClr>
              </a:gs>
              <a:gs pos="100000">
                <a:schemeClr val="accent1">
                  <a:lumMod val="90000"/>
                </a:schemeClr>
              </a:gs>
            </a:gsLst>
            <a:lin ang="5400000" scaled="0"/>
          </a:gradFill>
          <a:ln>
            <a:noFill/>
          </a:ln>
          <a:effectLst>
            <a:outerShdw blurRad="254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3600">
              <a:latin typeface="+mj-ea"/>
              <a:ea typeface="+mj-ea"/>
            </a:endParaRPr>
          </a:p>
        </p:txBody>
      </p:sp>
      <p:sp>
        <p:nvSpPr>
          <p:cNvPr id="11" name="贰拾一2">
            <a:extLst>
              <a:ext uri="{FF2B5EF4-FFF2-40B4-BE49-F238E27FC236}">
                <a16:creationId xmlns:a16="http://schemas.microsoft.com/office/drawing/2014/main" id="{A48F455F-CB0F-4E1B-A773-64BDA1D6084B}"/>
              </a:ext>
            </a:extLst>
          </p:cNvPr>
          <p:cNvSpPr/>
          <p:nvPr/>
        </p:nvSpPr>
        <p:spPr>
          <a:xfrm>
            <a:off x="669925" y="2667070"/>
            <a:ext cx="10748962" cy="3306130"/>
          </a:xfrm>
          <a:prstGeom prst="roundRect">
            <a:avLst>
              <a:gd name="adj" fmla="val 3647"/>
            </a:avLst>
          </a:prstGeom>
          <a:solidFill>
            <a:schemeClr val="bg1"/>
          </a:solidFill>
          <a:ln>
            <a:noFill/>
          </a:ln>
          <a:effectLst>
            <a:outerShdw blurRad="254000" sx="102000" sy="102000" algn="ctr"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latin typeface="+mj-ea"/>
              <a:ea typeface="+mj-ea"/>
            </a:endParaRPr>
          </a:p>
        </p:txBody>
      </p:sp>
      <p:sp>
        <p:nvSpPr>
          <p:cNvPr id="28" name="贰拾一3">
            <a:extLst>
              <a:ext uri="{FF2B5EF4-FFF2-40B4-BE49-F238E27FC236}">
                <a16:creationId xmlns:a16="http://schemas.microsoft.com/office/drawing/2014/main" id="{26F100D5-8AF5-49DB-B6DF-73BFC9D9559F}"/>
              </a:ext>
            </a:extLst>
          </p:cNvPr>
          <p:cNvSpPr/>
          <p:nvPr/>
        </p:nvSpPr>
        <p:spPr>
          <a:xfrm>
            <a:off x="4967269" y="3144188"/>
            <a:ext cx="1559527" cy="465722"/>
          </a:xfrm>
          <a:prstGeom prst="roundRect">
            <a:avLst>
              <a:gd name="adj" fmla="val 50000"/>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马尔可夫过程</a:t>
            </a:r>
          </a:p>
        </p:txBody>
      </p:sp>
      <p:sp>
        <p:nvSpPr>
          <p:cNvPr id="29" name="贰拾一4">
            <a:extLst>
              <a:ext uri="{FF2B5EF4-FFF2-40B4-BE49-F238E27FC236}">
                <a16:creationId xmlns:a16="http://schemas.microsoft.com/office/drawing/2014/main" id="{18F3B4ED-7A3D-4BFA-B49D-F94B35EABE28}"/>
              </a:ext>
            </a:extLst>
          </p:cNvPr>
          <p:cNvSpPr/>
          <p:nvPr/>
        </p:nvSpPr>
        <p:spPr>
          <a:xfrm>
            <a:off x="6711896" y="3144188"/>
            <a:ext cx="1400414" cy="465722"/>
          </a:xfrm>
          <a:prstGeom prst="roundRect">
            <a:avLst>
              <a:gd name="adj" fmla="val 50000"/>
            </a:avLst>
          </a:prstGeom>
          <a:gradFill flip="none" rotWithShape="1">
            <a:gsLst>
              <a:gs pos="0">
                <a:schemeClr val="accent2"/>
              </a:gs>
              <a:gs pos="100000">
                <a:schemeClr val="accent2">
                  <a:lumMod val="40000"/>
                  <a:lumOff val="60000"/>
                </a:schemeClr>
              </a:gs>
            </a:gsLst>
            <a:lin ang="16200000" scaled="1"/>
            <a:tileRect/>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马尔可夫链</a:t>
            </a:r>
          </a:p>
        </p:txBody>
      </p:sp>
      <p:sp>
        <p:nvSpPr>
          <p:cNvPr id="30" name="贰拾一5">
            <a:extLst>
              <a:ext uri="{FF2B5EF4-FFF2-40B4-BE49-F238E27FC236}">
                <a16:creationId xmlns:a16="http://schemas.microsoft.com/office/drawing/2014/main" id="{E8D5BE10-86C3-4C3C-A1DD-44EFEB0CDF63}"/>
              </a:ext>
            </a:extLst>
          </p:cNvPr>
          <p:cNvSpPr/>
          <p:nvPr/>
        </p:nvSpPr>
        <p:spPr>
          <a:xfrm>
            <a:off x="8456522" y="3144188"/>
            <a:ext cx="1601878" cy="465722"/>
          </a:xfrm>
          <a:prstGeom prst="roundRect">
            <a:avLst>
              <a:gd name="adj" fmla="val 50000"/>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概率论</a:t>
            </a:r>
          </a:p>
        </p:txBody>
      </p:sp>
      <p:sp>
        <p:nvSpPr>
          <p:cNvPr id="31" name="贰拾一6">
            <a:extLst>
              <a:ext uri="{FF2B5EF4-FFF2-40B4-BE49-F238E27FC236}">
                <a16:creationId xmlns:a16="http://schemas.microsoft.com/office/drawing/2014/main" id="{46B1645E-0F5C-4161-B71E-0AB9206403D5}"/>
              </a:ext>
            </a:extLst>
          </p:cNvPr>
          <p:cNvSpPr txBox="1"/>
          <p:nvPr/>
        </p:nvSpPr>
        <p:spPr>
          <a:xfrm>
            <a:off x="5184409" y="3883730"/>
            <a:ext cx="6093251" cy="310584"/>
          </a:xfrm>
          <a:prstGeom prst="rect">
            <a:avLst/>
          </a:prstGeom>
          <a:noFill/>
        </p:spPr>
        <p:txBody>
          <a:bodyPr vert="horz" wrap="square" lIns="0" tIns="0" rIns="0" bIns="0" rtlCol="0">
            <a:noAutofit/>
          </a:bodyPr>
          <a:lstStyle/>
          <a:p>
            <a:pPr>
              <a:lnSpc>
                <a:spcPct val="130000"/>
              </a:lnSpc>
            </a:pPr>
            <a:r>
              <a:rPr lang="en-US" altLang="zh-CN" sz="1400" dirty="0">
                <a:solidFill>
                  <a:schemeClr val="tx1">
                    <a:lumMod val="75000"/>
                    <a:lumOff val="25000"/>
                  </a:schemeClr>
                </a:solidFill>
                <a:latin typeface="思源黑体 CN Regular" panose="020B0500000000000000" pitchFamily="34" charset="-122"/>
              </a:rPr>
              <a:t>19</a:t>
            </a:r>
            <a:r>
              <a:rPr lang="zh-CN" altLang="en-US" sz="1400" dirty="0">
                <a:solidFill>
                  <a:schemeClr val="tx1">
                    <a:lumMod val="75000"/>
                    <a:lumOff val="25000"/>
                  </a:schemeClr>
                </a:solidFill>
                <a:latin typeface="思源黑体 CN Regular" panose="020B0500000000000000" pitchFamily="34" charset="-122"/>
              </a:rPr>
              <a:t>世纪初最先提出马尔可夫链，处理无记忆性的随机过程</a:t>
            </a:r>
          </a:p>
          <a:p>
            <a:pPr>
              <a:lnSpc>
                <a:spcPct val="130000"/>
              </a:lnSpc>
            </a:pPr>
            <a:endParaRPr lang="zh-CN" altLang="en-US" sz="1400" dirty="0">
              <a:solidFill>
                <a:schemeClr val="tx1">
                  <a:lumMod val="75000"/>
                  <a:lumOff val="25000"/>
                </a:schemeClr>
              </a:solidFill>
              <a:latin typeface="思源黑体 CN Regular" panose="020B0500000000000000" pitchFamily="34" charset="-122"/>
            </a:endParaRPr>
          </a:p>
        </p:txBody>
      </p:sp>
      <p:sp>
        <p:nvSpPr>
          <p:cNvPr id="3" name="贰拾一7">
            <a:extLst>
              <a:ext uri="{FF2B5EF4-FFF2-40B4-BE49-F238E27FC236}">
                <a16:creationId xmlns:a16="http://schemas.microsoft.com/office/drawing/2014/main" id="{C35F9397-7769-47E6-842D-2A2EC91D453F}"/>
              </a:ext>
            </a:extLst>
          </p:cNvPr>
          <p:cNvSpPr/>
          <p:nvPr/>
        </p:nvSpPr>
        <p:spPr>
          <a:xfrm>
            <a:off x="4994531" y="3970695"/>
            <a:ext cx="106380" cy="106380"/>
          </a:xfrm>
          <a:prstGeom prst="ellipse">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3600" dirty="0">
              <a:latin typeface="+mj-ea"/>
              <a:ea typeface="+mj-ea"/>
            </a:endParaRPr>
          </a:p>
        </p:txBody>
      </p:sp>
      <p:sp>
        <p:nvSpPr>
          <p:cNvPr id="34" name="贰拾一8">
            <a:extLst>
              <a:ext uri="{FF2B5EF4-FFF2-40B4-BE49-F238E27FC236}">
                <a16:creationId xmlns:a16="http://schemas.microsoft.com/office/drawing/2014/main" id="{A78B059E-E044-47FC-B649-EDDF664F2CE1}"/>
              </a:ext>
            </a:extLst>
          </p:cNvPr>
          <p:cNvSpPr/>
          <p:nvPr/>
        </p:nvSpPr>
        <p:spPr>
          <a:xfrm>
            <a:off x="4994531" y="4438848"/>
            <a:ext cx="106380" cy="106380"/>
          </a:xfrm>
          <a:prstGeom prst="ellipse">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3600" dirty="0">
              <a:latin typeface="+mj-ea"/>
              <a:ea typeface="+mj-ea"/>
            </a:endParaRPr>
          </a:p>
        </p:txBody>
      </p:sp>
      <p:sp>
        <p:nvSpPr>
          <p:cNvPr id="37" name="贰拾一9">
            <a:extLst>
              <a:ext uri="{FF2B5EF4-FFF2-40B4-BE49-F238E27FC236}">
                <a16:creationId xmlns:a16="http://schemas.microsoft.com/office/drawing/2014/main" id="{6C1CA5DC-7D1F-4A88-96AB-B11A63E0432E}"/>
              </a:ext>
            </a:extLst>
          </p:cNvPr>
          <p:cNvSpPr/>
          <p:nvPr/>
        </p:nvSpPr>
        <p:spPr>
          <a:xfrm>
            <a:off x="4994531" y="4907001"/>
            <a:ext cx="106380" cy="106380"/>
          </a:xfrm>
          <a:prstGeom prst="ellipse">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3600" dirty="0">
              <a:latin typeface="+mj-ea"/>
              <a:ea typeface="+mj-ea"/>
            </a:endParaRPr>
          </a:p>
        </p:txBody>
      </p:sp>
      <p:sp>
        <p:nvSpPr>
          <p:cNvPr id="25" name="贰拾一11">
            <a:extLst>
              <a:ext uri="{FF2B5EF4-FFF2-40B4-BE49-F238E27FC236}">
                <a16:creationId xmlns:a16="http://schemas.microsoft.com/office/drawing/2014/main" id="{4957080A-BC22-4967-8E78-3CF1CC880B55}"/>
              </a:ext>
            </a:extLst>
          </p:cNvPr>
          <p:cNvSpPr txBox="1"/>
          <p:nvPr/>
        </p:nvSpPr>
        <p:spPr>
          <a:xfrm>
            <a:off x="3975109" y="1704651"/>
            <a:ext cx="7806300" cy="870968"/>
          </a:xfrm>
          <a:prstGeom prst="rect">
            <a:avLst/>
          </a:prstGeom>
          <a:noFill/>
        </p:spPr>
        <p:txBody>
          <a:bodyPr wrap="square" lIns="0" tIns="0" rIns="0" bIns="0" rtlCol="0">
            <a:noAutofit/>
          </a:bodyPr>
          <a:lstStyle>
            <a:defPPr>
              <a:defRPr lang="zh-CN"/>
            </a:defPPr>
            <a:lvl1pPr>
              <a:defRPr sz="1600">
                <a:gradFill>
                  <a:gsLst>
                    <a:gs pos="0">
                      <a:schemeClr val="accent1"/>
                    </a:gs>
                    <a:gs pos="100000">
                      <a:schemeClr val="accent1">
                        <a:lumMod val="90000"/>
                        <a:lumOff val="10000"/>
                      </a:schemeClr>
                    </a:gs>
                  </a:gsLst>
                  <a:lin ang="2700000" scaled="0"/>
                </a:gradFill>
                <a:latin typeface="+mj-ea"/>
                <a:ea typeface="+mj-ea"/>
              </a:defRPr>
            </a:lvl1pPr>
          </a:lstStyle>
          <a:p>
            <a:pPr>
              <a:lnSpc>
                <a:spcPct val="130000"/>
              </a:lnSpc>
            </a:pPr>
            <a:r>
              <a:rPr lang="zh-CN" altLang="en-US" sz="4400" b="1" dirty="0"/>
              <a:t>安德烈</a:t>
            </a:r>
            <a:r>
              <a:rPr lang="en-US" altLang="zh-CN" sz="4400" b="1" dirty="0"/>
              <a:t>·</a:t>
            </a:r>
            <a:r>
              <a:rPr lang="zh-CN" altLang="en-US" sz="4400" b="1" dirty="0"/>
              <a:t>安德烈耶维奇</a:t>
            </a:r>
            <a:r>
              <a:rPr lang="en-US" altLang="zh-CN" sz="4400" b="1" dirty="0"/>
              <a:t>·</a:t>
            </a:r>
            <a:r>
              <a:rPr lang="zh-CN" altLang="en-US" sz="4400" b="1" dirty="0"/>
              <a:t>马尔可夫</a:t>
            </a:r>
          </a:p>
          <a:p>
            <a:pPr>
              <a:lnSpc>
                <a:spcPct val="130000"/>
              </a:lnSpc>
            </a:pPr>
            <a:endParaRPr lang="zh-CN" altLang="en-US" sz="4400" b="1" dirty="0">
              <a:solidFill>
                <a:schemeClr val="tx1">
                  <a:lumMod val="75000"/>
                  <a:lumOff val="25000"/>
                </a:schemeClr>
              </a:solidFill>
              <a:latin typeface="+mj-ea"/>
              <a:ea typeface="+mj-ea"/>
              <a:cs typeface="阿里巴巴普惠体 B" panose="00020600040101010101" pitchFamily="18" charset="-122"/>
            </a:endParaRPr>
          </a:p>
        </p:txBody>
      </p:sp>
      <p:grpSp>
        <p:nvGrpSpPr>
          <p:cNvPr id="5" name="贰拾一14">
            <a:extLst>
              <a:ext uri="{FF2B5EF4-FFF2-40B4-BE49-F238E27FC236}">
                <a16:creationId xmlns:a16="http://schemas.microsoft.com/office/drawing/2014/main" id="{18BE276C-0EFC-0D97-541B-59B9E8FA7703}"/>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6" name="贰拾一14-1">
              <a:extLst>
                <a:ext uri="{FF2B5EF4-FFF2-40B4-BE49-F238E27FC236}">
                  <a16:creationId xmlns:a16="http://schemas.microsoft.com/office/drawing/2014/main" id="{B7442C87-E976-0095-819F-B187B43243AB}"/>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7" name="贰拾一14-2">
              <a:extLst>
                <a:ext uri="{FF2B5EF4-FFF2-40B4-BE49-F238E27FC236}">
                  <a16:creationId xmlns:a16="http://schemas.microsoft.com/office/drawing/2014/main" id="{221D72F7-1B04-B691-A294-C35AAD644E9A}"/>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14-3">
              <a:extLst>
                <a:ext uri="{FF2B5EF4-FFF2-40B4-BE49-F238E27FC236}">
                  <a16:creationId xmlns:a16="http://schemas.microsoft.com/office/drawing/2014/main" id="{C69A0CD0-2C1B-2A4C-B746-2C10AD23E24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9" name="贰拾一15">
            <a:extLst>
              <a:ext uri="{FF2B5EF4-FFF2-40B4-BE49-F238E27FC236}">
                <a16:creationId xmlns:a16="http://schemas.microsoft.com/office/drawing/2014/main" id="{1B101CAA-828F-59FF-5DA3-2407EC3320D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马尔可夫链</a:t>
            </a:r>
          </a:p>
        </p:txBody>
      </p:sp>
      <p:sp>
        <p:nvSpPr>
          <p:cNvPr id="10" name="贰拾一16">
            <a:extLst>
              <a:ext uri="{FF2B5EF4-FFF2-40B4-BE49-F238E27FC236}">
                <a16:creationId xmlns:a16="http://schemas.microsoft.com/office/drawing/2014/main" id="{C3626DE4-4F5B-B9BA-F2DE-034BADC0B6C1}"/>
              </a:ext>
            </a:extLst>
          </p:cNvPr>
          <p:cNvSpPr txBox="1"/>
          <p:nvPr/>
        </p:nvSpPr>
        <p:spPr>
          <a:xfrm>
            <a:off x="5184409" y="4344061"/>
            <a:ext cx="6093251" cy="310584"/>
          </a:xfrm>
          <a:prstGeom prst="rect">
            <a:avLst/>
          </a:prstGeom>
          <a:noFill/>
        </p:spPr>
        <p:txBody>
          <a:bodyPr vert="horz" wrap="square" lIns="0" tIns="0" rIns="0" bIns="0" rtlCol="0">
            <a:noAutofit/>
          </a:bodyPr>
          <a:lstStyle/>
          <a:p>
            <a:pPr>
              <a:lnSpc>
                <a:spcPct val="130000"/>
              </a:lnSpc>
            </a:pPr>
            <a:r>
              <a:rPr lang="zh-CN" altLang="en-US" sz="1400" dirty="0">
                <a:solidFill>
                  <a:schemeClr val="tx1">
                    <a:lumMod val="75000"/>
                    <a:lumOff val="25000"/>
                  </a:schemeClr>
                </a:solidFill>
                <a:latin typeface="思源黑体 CN Regular" panose="020B0500000000000000" pitchFamily="34" charset="-122"/>
              </a:rPr>
              <a:t>当前事件只与前一事件相关联，不受更早状态的影响</a:t>
            </a:r>
          </a:p>
        </p:txBody>
      </p:sp>
      <p:sp>
        <p:nvSpPr>
          <p:cNvPr id="12" name="贰拾一17">
            <a:extLst>
              <a:ext uri="{FF2B5EF4-FFF2-40B4-BE49-F238E27FC236}">
                <a16:creationId xmlns:a16="http://schemas.microsoft.com/office/drawing/2014/main" id="{DF0E3495-C3B4-41F1-7B93-59B938A78537}"/>
              </a:ext>
            </a:extLst>
          </p:cNvPr>
          <p:cNvSpPr txBox="1"/>
          <p:nvPr/>
        </p:nvSpPr>
        <p:spPr>
          <a:xfrm>
            <a:off x="5184409" y="4804392"/>
            <a:ext cx="6093251" cy="310584"/>
          </a:xfrm>
          <a:prstGeom prst="rect">
            <a:avLst/>
          </a:prstGeom>
          <a:noFill/>
        </p:spPr>
        <p:txBody>
          <a:bodyPr vert="horz" wrap="square" lIns="0" tIns="0" rIns="0" bIns="0" rtlCol="0">
            <a:noAutofit/>
          </a:bodyPr>
          <a:lstStyle/>
          <a:p>
            <a:pPr>
              <a:lnSpc>
                <a:spcPct val="130000"/>
              </a:lnSpc>
            </a:pPr>
            <a:r>
              <a:rPr lang="zh-CN" altLang="en-US" sz="1400" dirty="0">
                <a:solidFill>
                  <a:schemeClr val="tx1">
                    <a:lumMod val="75000"/>
                    <a:lumOff val="25000"/>
                  </a:schemeClr>
                </a:solidFill>
                <a:latin typeface="思源黑体 CN Regular" panose="020B0500000000000000" pitchFamily="34" charset="-122"/>
              </a:rPr>
              <a:t>为后面时间序列建模奠定了基础</a:t>
            </a:r>
          </a:p>
        </p:txBody>
      </p:sp>
      <p:pic>
        <p:nvPicPr>
          <p:cNvPr id="1026" name="Picture 2" descr="安德烈·马尔可夫- 维基百科，自由的百科全书">
            <a:extLst>
              <a:ext uri="{FF2B5EF4-FFF2-40B4-BE49-F238E27FC236}">
                <a16:creationId xmlns:a16="http://schemas.microsoft.com/office/drawing/2014/main" id="{AF4EDA1A-A6E7-8C98-BD75-6B01D3DF9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1798932"/>
            <a:ext cx="3211867" cy="41742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C116484-9E1B-FDE0-CA63-7EDB8FF0B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884" y="4746096"/>
            <a:ext cx="2547369" cy="110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208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EE5A6-F7E7-E070-84F3-0F539B247E38}"/>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450BA195-9725-D66E-908D-BB13F7C8640E}"/>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67F009F2-77D7-A9DD-FFB3-099571726C7D}"/>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0FAB2ECF-321F-FF6B-A3C6-840C7D4B8E11}"/>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40C93490-2946-C6AE-5345-A3A9D19C73F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574AB583-256B-BC76-95B3-5C87BCDBE418}"/>
              </a:ext>
            </a:extLst>
          </p:cNvPr>
          <p:cNvSpPr txBox="1"/>
          <p:nvPr/>
        </p:nvSpPr>
        <p:spPr>
          <a:xfrm>
            <a:off x="1049153" y="313293"/>
            <a:ext cx="4282867"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问题二</a:t>
            </a:r>
            <a:r>
              <a:rPr lang="en-US" altLang="zh-CN" sz="2800" dirty="0">
                <a:gradFill>
                  <a:gsLst>
                    <a:gs pos="100000">
                      <a:schemeClr val="accent1">
                        <a:lumMod val="60000"/>
                        <a:lumOff val="40000"/>
                      </a:schemeClr>
                    </a:gs>
                    <a:gs pos="0">
                      <a:schemeClr val="accent1"/>
                    </a:gs>
                  </a:gsLst>
                  <a:lin ang="16200000" scaled="1"/>
                </a:gradFill>
                <a:latin typeface="+mj-ea"/>
                <a:ea typeface="+mj-ea"/>
              </a:rPr>
              <a:t>—Baum-Welch</a:t>
            </a:r>
            <a:r>
              <a:rPr lang="zh-CN" altLang="en-US" sz="2800" dirty="0">
                <a:gradFill>
                  <a:gsLst>
                    <a:gs pos="100000">
                      <a:schemeClr val="accent1">
                        <a:lumMod val="60000"/>
                        <a:lumOff val="40000"/>
                      </a:schemeClr>
                    </a:gs>
                    <a:gs pos="0">
                      <a:schemeClr val="accent1"/>
                    </a:gs>
                  </a:gsLst>
                  <a:lin ang="16200000" scaled="1"/>
                </a:gradFill>
                <a:latin typeface="+mj-ea"/>
                <a:ea typeface="+mj-ea"/>
              </a:rPr>
              <a:t>算法</a:t>
            </a:r>
          </a:p>
        </p:txBody>
      </p:sp>
      <p:sp>
        <p:nvSpPr>
          <p:cNvPr id="3" name="文本框 2">
            <a:extLst>
              <a:ext uri="{FF2B5EF4-FFF2-40B4-BE49-F238E27FC236}">
                <a16:creationId xmlns:a16="http://schemas.microsoft.com/office/drawing/2014/main" id="{9EBA1629-2E52-4D7D-F480-887B55335624}"/>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959E186-E86D-2D72-810D-B6C325DA3BD8}"/>
                  </a:ext>
                </a:extLst>
              </p:cNvPr>
              <p:cNvSpPr txBox="1"/>
              <p:nvPr/>
            </p:nvSpPr>
            <p:spPr>
              <a:xfrm>
                <a:off x="793388" y="1039793"/>
                <a:ext cx="11338170" cy="2532103"/>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如果没有隐藏序列</a:t>
                </a:r>
                <a14:m>
                  <m:oMath xmlns:m="http://schemas.openxmlformats.org/officeDocument/2006/math">
                    <m:r>
                      <a:rPr lang="zh-CN" altLang="en-US" b="0" i="0" dirty="0" smtClean="0">
                        <a:solidFill>
                          <a:srgbClr val="000000"/>
                        </a:solidFill>
                        <a:latin typeface="Cambria Math" panose="02040503050406030204" pitchFamily="18" charset="0"/>
                      </a:rPr>
                      <m:t> </m:t>
                    </m:r>
                    <m:r>
                      <m:rPr>
                        <m:sty m:val="p"/>
                      </m:rPr>
                      <a:rPr lang="en" altLang="zh-CN" i="1" dirty="0" smtClean="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，只有观测序列 </a:t>
                </a:r>
                <a:r>
                  <a:rPr lang="en-US" altLang="zh-CN" dirty="0">
                    <a:solidFill>
                      <a:srgbClr val="000000"/>
                    </a:solidFill>
                    <a:latin typeface="Helvetica Neue" panose="02000503000000020004" pitchFamily="2" charset="0"/>
                  </a:rPr>
                  <a:t>O</a:t>
                </a:r>
                <a:r>
                  <a:rPr lang="zh-CN" altLang="en-US" dirty="0">
                    <a:solidFill>
                      <a:srgbClr val="000000"/>
                    </a:solidFill>
                    <a:latin typeface="Helvetica Neue" panose="02000503000000020004" pitchFamily="2" charset="0"/>
                  </a:rPr>
                  <a:t>，状态序列未知，相当于是一个含有隐变量的参数估计问题，需要</a:t>
                </a:r>
                <a:r>
                  <a:rPr lang="en-US" altLang="zh-CN" dirty="0">
                    <a:solidFill>
                      <a:srgbClr val="000000"/>
                    </a:solidFill>
                    <a:latin typeface="Helvetica Neue" panose="02000503000000020004" pitchFamily="2" charset="0"/>
                  </a:rPr>
                  <a:t>EM</a:t>
                </a:r>
                <a:r>
                  <a:rPr lang="zh-CN" altLang="en-US" dirty="0">
                    <a:solidFill>
                      <a:srgbClr val="000000"/>
                    </a:solidFill>
                    <a:latin typeface="Helvetica Neue" panose="02000503000000020004" pitchFamily="2" charset="0"/>
                  </a:rPr>
                  <a:t>算法</a:t>
                </a:r>
                <a:endParaRPr lang="en-US" altLang="zh-CN" dirty="0">
                  <a:solidFill>
                    <a:srgbClr val="000000"/>
                  </a:solidFill>
                  <a:latin typeface="Helvetica Neue" panose="02000503000000020004" pitchFamily="2" charset="0"/>
                </a:endParaRPr>
              </a:p>
              <a:p>
                <a:pPr>
                  <a:lnSpc>
                    <a:spcPct val="150000"/>
                  </a:lnSpc>
                </a:pPr>
                <a:r>
                  <a:rPr lang="en-US" altLang="zh-CN" dirty="0">
                    <a:solidFill>
                      <a:srgbClr val="000000"/>
                    </a:solidFill>
                    <a:latin typeface="Helvetica Neue" panose="02000503000000020004" pitchFamily="2" charset="0"/>
                  </a:rPr>
                  <a:t>Q</a:t>
                </a:r>
                <a:r>
                  <a:rPr lang="zh-CN" altLang="en-US" dirty="0">
                    <a:solidFill>
                      <a:srgbClr val="000000"/>
                    </a:solidFill>
                    <a:latin typeface="Helvetica Neue" panose="02000503000000020004" pitchFamily="2" charset="0"/>
                  </a:rPr>
                  <a:t>函数是完全数据的对数似然函数关于给定模型参数和观测变量的前提下对隐变量的条件概率分布的期望，接下来只需要对它进行极大化。</a:t>
                </a: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C959E186-E86D-2D72-810D-B6C325DA3BD8}"/>
                  </a:ext>
                </a:extLst>
              </p:cNvPr>
              <p:cNvSpPr txBox="1">
                <a:spLocks noRot="1" noChangeAspect="1" noMove="1" noResize="1" noEditPoints="1" noAdjustHandles="1" noChangeArrowheads="1" noChangeShapeType="1" noTextEdit="1"/>
              </p:cNvSpPr>
              <p:nvPr/>
            </p:nvSpPr>
            <p:spPr>
              <a:xfrm>
                <a:off x="793388" y="1039793"/>
                <a:ext cx="11338170" cy="2532103"/>
              </a:xfrm>
              <a:prstGeom prst="rect">
                <a:avLst/>
              </a:prstGeom>
              <a:blipFill>
                <a:blip r:embed="rId2"/>
                <a:stretch>
                  <a:fillRect l="-447" r="-3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9B0538A-4C4F-6FBF-F2B1-30FD31A4DC5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3924300" y="3035300"/>
            <a:ext cx="4343400" cy="787400"/>
          </a:xfrm>
          <a:prstGeom prst="rect">
            <a:avLst/>
          </a:prstGeom>
        </p:spPr>
      </p:pic>
      <p:cxnSp>
        <p:nvCxnSpPr>
          <p:cNvPr id="12" name="直线箭头连接符 11">
            <a:extLst>
              <a:ext uri="{FF2B5EF4-FFF2-40B4-BE49-F238E27FC236}">
                <a16:creationId xmlns:a16="http://schemas.microsoft.com/office/drawing/2014/main" id="{E064A23E-61A9-0E16-4F7F-3065EB121E1B}"/>
              </a:ext>
            </a:extLst>
          </p:cNvPr>
          <p:cNvCxnSpPr>
            <a:cxnSpLocks/>
          </p:cNvCxnSpPr>
          <p:nvPr/>
        </p:nvCxnSpPr>
        <p:spPr>
          <a:xfrm flipV="1">
            <a:off x="3657600" y="3429000"/>
            <a:ext cx="783771" cy="48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63047C9-4B98-CB82-7E45-6FE737B87907}"/>
              </a:ext>
            </a:extLst>
          </p:cNvPr>
          <p:cNvSpPr txBox="1"/>
          <p:nvPr/>
        </p:nvSpPr>
        <p:spPr>
          <a:xfrm>
            <a:off x="1772710" y="3754735"/>
            <a:ext cx="2151590" cy="369332"/>
          </a:xfrm>
          <a:prstGeom prst="rect">
            <a:avLst/>
          </a:prstGeom>
          <a:noFill/>
        </p:spPr>
        <p:txBody>
          <a:bodyPr wrap="square" rtlCol="0">
            <a:spAutoFit/>
          </a:bodyPr>
          <a:lstStyle/>
          <a:p>
            <a:r>
              <a:rPr kumimoji="1" lang="zh-CN" altLang="en-US" dirty="0"/>
              <a:t>要求解的模型参数</a:t>
            </a:r>
          </a:p>
        </p:txBody>
      </p:sp>
      <p:cxnSp>
        <p:nvCxnSpPr>
          <p:cNvPr id="17" name="直线箭头连接符 16">
            <a:extLst>
              <a:ext uri="{FF2B5EF4-FFF2-40B4-BE49-F238E27FC236}">
                <a16:creationId xmlns:a16="http://schemas.microsoft.com/office/drawing/2014/main" id="{FD785C3E-CFAA-125E-D9DF-1ECBF1284396}"/>
              </a:ext>
            </a:extLst>
          </p:cNvPr>
          <p:cNvCxnSpPr>
            <a:cxnSpLocks/>
          </p:cNvCxnSpPr>
          <p:nvPr/>
        </p:nvCxnSpPr>
        <p:spPr>
          <a:xfrm flipH="1" flipV="1">
            <a:off x="4702628" y="3429000"/>
            <a:ext cx="403762" cy="34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49A67F82-B106-CF40-FC27-5D1470809B6A}"/>
              </a:ext>
            </a:extLst>
          </p:cNvPr>
          <p:cNvSpPr txBox="1"/>
          <p:nvPr/>
        </p:nvSpPr>
        <p:spPr>
          <a:xfrm>
            <a:off x="4904509" y="3754735"/>
            <a:ext cx="4643252" cy="369332"/>
          </a:xfrm>
          <a:prstGeom prst="rect">
            <a:avLst/>
          </a:prstGeom>
          <a:noFill/>
        </p:spPr>
        <p:txBody>
          <a:bodyPr wrap="square" rtlCol="0">
            <a:spAutoFit/>
          </a:bodyPr>
          <a:lstStyle/>
          <a:p>
            <a:r>
              <a:rPr kumimoji="1" lang="zh-CN" altLang="en-US" dirty="0"/>
              <a:t>当前模型参数估计值</a:t>
            </a:r>
            <a:r>
              <a:rPr kumimoji="1" lang="en-US" altLang="zh-CN" dirty="0"/>
              <a:t>0</a:t>
            </a:r>
            <a:r>
              <a:rPr kumimoji="1" lang="zh-CN" altLang="en-US" dirty="0"/>
              <a:t>～</a:t>
            </a:r>
            <a:r>
              <a:rPr kumimoji="1" lang="en-US" altLang="zh-CN" dirty="0"/>
              <a:t>1</a:t>
            </a:r>
            <a:r>
              <a:rPr kumimoji="1" lang="zh-CN" altLang="en-US" dirty="0"/>
              <a:t>之间的数值</a:t>
            </a:r>
          </a:p>
        </p:txBody>
      </p:sp>
      <p:sp>
        <p:nvSpPr>
          <p:cNvPr id="30" name="文本框 29">
            <a:extLst>
              <a:ext uri="{FF2B5EF4-FFF2-40B4-BE49-F238E27FC236}">
                <a16:creationId xmlns:a16="http://schemas.microsoft.com/office/drawing/2014/main" id="{10CED4B0-115B-DBA8-66AE-100AA3EF3C61}"/>
              </a:ext>
            </a:extLst>
          </p:cNvPr>
          <p:cNvSpPr txBox="1"/>
          <p:nvPr/>
        </p:nvSpPr>
        <p:spPr>
          <a:xfrm>
            <a:off x="793388" y="4559808"/>
            <a:ext cx="11191348" cy="1200329"/>
          </a:xfrm>
          <a:prstGeom prst="rect">
            <a:avLst/>
          </a:prstGeom>
          <a:noFill/>
        </p:spPr>
        <p:txBody>
          <a:bodyPr wrap="square" rtlCol="0">
            <a:spAutoFit/>
          </a:bodyPr>
          <a:lstStyle/>
          <a:p>
            <a:r>
              <a:rPr kumimoji="1" lang="zh-CN" altLang="en-US" dirty="0"/>
              <a:t>通过</a:t>
            </a:r>
            <a:r>
              <a:rPr kumimoji="1" lang="en-US" altLang="zh-CN" dirty="0"/>
              <a:t>EM</a:t>
            </a:r>
            <a:r>
              <a:rPr kumimoji="1" lang="zh-CN" altLang="en-US" dirty="0"/>
              <a:t>算法和拉格朗日乘子法求解</a:t>
            </a:r>
            <a:r>
              <a:rPr kumimoji="1" lang="en-US" altLang="zh-CN" dirty="0"/>
              <a:t>HMM</a:t>
            </a:r>
            <a:r>
              <a:rPr kumimoji="1" lang="zh-CN" altLang="en-US" dirty="0"/>
              <a:t>参数：</a:t>
            </a:r>
            <a:endParaRPr kumimoji="1" lang="en-US" altLang="zh-CN" dirty="0"/>
          </a:p>
          <a:p>
            <a:endParaRPr kumimoji="1" lang="en-US" altLang="zh-CN" dirty="0"/>
          </a:p>
          <a:p>
            <a:endParaRPr kumimoji="1" lang="en-US" altLang="zh-CN" dirty="0"/>
          </a:p>
          <a:p>
            <a:r>
              <a:rPr kumimoji="1" lang="zh-CN" altLang="en-US" dirty="0"/>
              <a:t>参数：</a:t>
            </a:r>
          </a:p>
        </p:txBody>
      </p:sp>
      <p:pic>
        <p:nvPicPr>
          <p:cNvPr id="31" name="图片 30">
            <a:extLst>
              <a:ext uri="{FF2B5EF4-FFF2-40B4-BE49-F238E27FC236}">
                <a16:creationId xmlns:a16="http://schemas.microsoft.com/office/drawing/2014/main" id="{3F9EEAD5-BDA5-83DB-FD01-DA26FC7D1EF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1460500" y="5159972"/>
            <a:ext cx="2197100" cy="889000"/>
          </a:xfrm>
          <a:prstGeom prst="rect">
            <a:avLst/>
          </a:prstGeom>
        </p:spPr>
      </p:pic>
      <p:pic>
        <p:nvPicPr>
          <p:cNvPr id="32" name="图片 31">
            <a:extLst>
              <a:ext uri="{FF2B5EF4-FFF2-40B4-BE49-F238E27FC236}">
                <a16:creationId xmlns:a16="http://schemas.microsoft.com/office/drawing/2014/main" id="{57C2D7BB-A444-BB8A-3859-42B58C66A89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Lst>
          </a:blip>
          <a:stretch>
            <a:fillRect/>
          </a:stretch>
        </p:blipFill>
        <p:spPr>
          <a:xfrm>
            <a:off x="3697536" y="5032972"/>
            <a:ext cx="3886200" cy="1143000"/>
          </a:xfrm>
          <a:prstGeom prst="rect">
            <a:avLst/>
          </a:prstGeom>
        </p:spPr>
      </p:pic>
      <p:pic>
        <p:nvPicPr>
          <p:cNvPr id="33" name="图片 32">
            <a:extLst>
              <a:ext uri="{FF2B5EF4-FFF2-40B4-BE49-F238E27FC236}">
                <a16:creationId xmlns:a16="http://schemas.microsoft.com/office/drawing/2014/main" id="{0A54B537-A95F-4B0C-62A5-353295213D66}"/>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Lst>
          </a:blip>
          <a:stretch>
            <a:fillRect/>
          </a:stretch>
        </p:blipFill>
        <p:spPr>
          <a:xfrm>
            <a:off x="7718200" y="5083459"/>
            <a:ext cx="4102100" cy="1041400"/>
          </a:xfrm>
          <a:prstGeom prst="rect">
            <a:avLst/>
          </a:prstGeom>
        </p:spPr>
      </p:pic>
    </p:spTree>
    <p:extLst>
      <p:ext uri="{BB962C8B-B14F-4D97-AF65-F5344CB8AC3E}">
        <p14:creationId xmlns:p14="http://schemas.microsoft.com/office/powerpoint/2010/main" val="254017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B045-6E7A-2139-F6DA-68FC140D9469}"/>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EC14CD53-04EB-9259-7B2C-98719FF60101}"/>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8088FE4-7AA1-08ED-713A-25DF7DCC0F2A}"/>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28B61FF1-589C-028F-E50F-DD3B832A114E}"/>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BC0FF85F-83B4-580F-BBB6-CD5370FDB091}"/>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8AAF2D04-BC8F-8CE5-F804-8BA70E12A10A}"/>
              </a:ext>
            </a:extLst>
          </p:cNvPr>
          <p:cNvSpPr txBox="1"/>
          <p:nvPr/>
        </p:nvSpPr>
        <p:spPr>
          <a:xfrm>
            <a:off x="1049153" y="313293"/>
            <a:ext cx="4282867"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Baum-Welch</a:t>
            </a:r>
            <a:r>
              <a:rPr lang="zh-CN" altLang="en-US" sz="2800" dirty="0">
                <a:gradFill>
                  <a:gsLst>
                    <a:gs pos="100000">
                      <a:schemeClr val="accent1">
                        <a:lumMod val="60000"/>
                        <a:lumOff val="40000"/>
                      </a:schemeClr>
                    </a:gs>
                    <a:gs pos="0">
                      <a:schemeClr val="accent1"/>
                    </a:gs>
                  </a:gsLst>
                  <a:lin ang="16200000" scaled="1"/>
                </a:gradFill>
                <a:latin typeface="+mj-ea"/>
                <a:ea typeface="+mj-ea"/>
              </a:rPr>
              <a:t>算法推导</a:t>
            </a:r>
          </a:p>
        </p:txBody>
      </p:sp>
      <p:sp>
        <p:nvSpPr>
          <p:cNvPr id="3" name="文本框 2">
            <a:extLst>
              <a:ext uri="{FF2B5EF4-FFF2-40B4-BE49-F238E27FC236}">
                <a16:creationId xmlns:a16="http://schemas.microsoft.com/office/drawing/2014/main" id="{D3015649-AEE5-9E68-09C6-E18323FF6D3B}"/>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p:sp>
        <p:nvSpPr>
          <p:cNvPr id="5" name="文本框 4">
            <a:extLst>
              <a:ext uri="{FF2B5EF4-FFF2-40B4-BE49-F238E27FC236}">
                <a16:creationId xmlns:a16="http://schemas.microsoft.com/office/drawing/2014/main" id="{B6935B94-C3F4-8DFE-DC04-6C84E3951BCF}"/>
              </a:ext>
            </a:extLst>
          </p:cNvPr>
          <p:cNvSpPr txBox="1"/>
          <p:nvPr/>
        </p:nvSpPr>
        <p:spPr>
          <a:xfrm>
            <a:off x="793388" y="1039793"/>
            <a:ext cx="11338170" cy="870110"/>
          </a:xfrm>
          <a:prstGeom prst="rect">
            <a:avLst/>
          </a:prstGeom>
          <a:noFill/>
        </p:spPr>
        <p:txBody>
          <a:bodyPr wrap="square" rtlCol="0">
            <a:spAutoFit/>
          </a:bodyPr>
          <a:lstStyle/>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7746C86-3C2B-7C53-128D-0E7814EB66C7}"/>
                  </a:ext>
                </a:extLst>
              </p:cNvPr>
              <p:cNvSpPr txBox="1"/>
              <p:nvPr/>
            </p:nvSpPr>
            <p:spPr>
              <a:xfrm>
                <a:off x="531281" y="1116310"/>
                <a:ext cx="11129438" cy="5373779"/>
              </a:xfrm>
              <a:prstGeom prst="rect">
                <a:avLst/>
              </a:prstGeom>
              <a:noFill/>
            </p:spPr>
            <p:txBody>
              <a:bodyPr wrap="square" rtlCol="0">
                <a:spAutoFit/>
              </a:bodyPr>
              <a:lstStyle/>
              <a:p>
                <a:r>
                  <a:rPr kumimoji="1" lang="zh-CN" altLang="en-US" dirty="0"/>
                  <a:t>对</a:t>
                </a:r>
                <a:r>
                  <a:rPr kumimoji="1" lang="en-US" altLang="zh-CN" dirty="0"/>
                  <a:t>Q</a:t>
                </a:r>
                <a:r>
                  <a:rPr kumimoji="1" lang="zh-CN" altLang="en-US" dirty="0"/>
                  <a:t>函数进行化简：</a:t>
                </a:r>
                <a:endParaRPr kumimoji="1" lang="en-US" altLang="zh-CN" dirty="0"/>
              </a:p>
              <a:p>
                <a:endParaRPr kumimoji="1" lang="en-US" altLang="zh-CN" dirty="0"/>
              </a:p>
              <a:p>
                <a:endParaRPr kumimoji="1" lang="en-US" altLang="zh-CN" dirty="0"/>
              </a:p>
              <a:p>
                <a:r>
                  <a:rPr kumimoji="1" lang="zh-CN" altLang="en-US" dirty="0"/>
                  <a:t>其后半部分 </a:t>
                </a:r>
                <a:r>
                  <a:rPr lang="en" altLang="zh-CN" dirty="0">
                    <a:solidFill>
                      <a:srgbClr val="000000"/>
                    </a:solidFill>
                    <a:effectLst/>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acc>
                      <m:accPr>
                        <m:chr m:val="̅"/>
                        <m:ctrlPr>
                          <a:rPr lang="el-GR" altLang="zh-CN" i="1" smtClean="0">
                            <a:solidFill>
                              <a:srgbClr val="000000"/>
                            </a:solidFill>
                            <a:latin typeface="Cambria Math" panose="02040503050406030204" pitchFamily="18" charset="0"/>
                            <a:ea typeface="Cambria Math" panose="02040503050406030204" pitchFamily="18" charset="0"/>
                          </a:rPr>
                        </m:ctrlPr>
                      </m:accPr>
                      <m:e>
                        <m:r>
                          <m:rPr>
                            <m:sty m:val="p"/>
                          </m:rPr>
                          <a:rPr lang="el-GR" altLang="zh-CN" i="1">
                            <a:solidFill>
                              <a:srgbClr val="000000"/>
                            </a:solidFill>
                            <a:latin typeface="Cambria Math" panose="02040503050406030204" pitchFamily="18" charset="0"/>
                            <a:ea typeface="Cambria Math" panose="02040503050406030204" pitchFamily="18" charset="0"/>
                          </a:rPr>
                          <m:t>λ</m:t>
                        </m:r>
                      </m:e>
                    </m:acc>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根据条件概率公式</a:t>
                </a:r>
                <a:r>
                  <a:rPr kumimoji="1" lang="zh-CN" altLang="en-US" dirty="0"/>
                  <a:t>可以表示为：</a:t>
                </a:r>
                <a:endParaRPr kumimoji="1" lang="en-US" altLang="zh-CN" dirty="0"/>
              </a:p>
              <a:p>
                <a:endParaRPr kumimoji="1" lang="en-US" altLang="zh-CN" dirty="0"/>
              </a:p>
              <a:p>
                <a:r>
                  <a:rPr kumimoji="1" lang="zh-CN" altLang="en-US" dirty="0"/>
                  <a:t>这里的分母</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acc>
                      <m:accPr>
                        <m:chr m:val="̅"/>
                        <m:ctrlPr>
                          <a:rPr lang="el-GR" altLang="zh-CN" i="1" smtClean="0">
                            <a:solidFill>
                              <a:srgbClr val="000000"/>
                            </a:solidFill>
                            <a:latin typeface="Cambria Math" panose="02040503050406030204" pitchFamily="18" charset="0"/>
                            <a:ea typeface="Cambria Math" panose="02040503050406030204" pitchFamily="18" charset="0"/>
                          </a:rPr>
                        </m:ctrlPr>
                      </m:accPr>
                      <m:e>
                        <m:r>
                          <m:rPr>
                            <m:sty m:val="p"/>
                          </m:rPr>
                          <a:rPr lang="el-GR" altLang="zh-CN" i="1">
                            <a:solidFill>
                              <a:srgbClr val="000000"/>
                            </a:solidFill>
                            <a:latin typeface="Cambria Math" panose="02040503050406030204" pitchFamily="18" charset="0"/>
                            <a:ea typeface="Cambria Math" panose="02040503050406030204" pitchFamily="18" charset="0"/>
                          </a:rPr>
                          <m:t>λ</m:t>
                        </m:r>
                      </m:e>
                    </m:acc>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就是在模型下 </a:t>
                </a:r>
                <a:r>
                  <a:rPr lang="en-US" altLang="zh-CN" dirty="0">
                    <a:solidFill>
                      <a:srgbClr val="000000"/>
                    </a:solidFill>
                    <a:effectLst/>
                    <a:latin typeface="Helvetica Neue" panose="02000503000000020004" pitchFamily="2" charset="0"/>
                  </a:rPr>
                  <a:t>O</a:t>
                </a:r>
                <a:r>
                  <a:rPr lang="zh-CN" altLang="en-US" dirty="0">
                    <a:solidFill>
                      <a:srgbClr val="000000"/>
                    </a:solidFill>
                    <a:effectLst/>
                    <a:latin typeface="Helvetica Neue" panose="02000503000000020004" pitchFamily="2" charset="0"/>
                  </a:rPr>
                  <a:t> 的概率，是一个常数可以忽略不计</a:t>
                </a:r>
                <a:endParaRPr kumimoji="1" lang="en-US" altLang="zh-CN" dirty="0"/>
              </a:p>
              <a:p>
                <a:endParaRPr kumimoji="1" lang="en-US" altLang="zh-CN" dirty="0"/>
              </a:p>
              <a:p>
                <a:r>
                  <a:rPr kumimoji="1" lang="zh-CN" altLang="en-US" dirty="0"/>
                  <a:t>所以 </a:t>
                </a:r>
                <a:r>
                  <a:rPr lang="en" altLang="zh-CN" dirty="0">
                    <a:solidFill>
                      <a:srgbClr val="000000"/>
                    </a:solidFill>
                    <a:effectLst/>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acc>
                      <m:accPr>
                        <m:chr m:val="̅"/>
                        <m:ctrlPr>
                          <a:rPr lang="el-GR" altLang="zh-CN" i="1" smtClean="0">
                            <a:solidFill>
                              <a:srgbClr val="000000"/>
                            </a:solidFill>
                            <a:latin typeface="Cambria Math" panose="02040503050406030204" pitchFamily="18" charset="0"/>
                            <a:ea typeface="Cambria Math" panose="02040503050406030204" pitchFamily="18" charset="0"/>
                          </a:rPr>
                        </m:ctrlPr>
                      </m:accPr>
                      <m:e>
                        <m:r>
                          <m:rPr>
                            <m:sty m:val="p"/>
                          </m:rPr>
                          <a:rPr lang="el-GR" altLang="zh-CN" i="1">
                            <a:solidFill>
                              <a:srgbClr val="000000"/>
                            </a:solidFill>
                            <a:latin typeface="Cambria Math" panose="02040503050406030204" pitchFamily="18" charset="0"/>
                            <a:ea typeface="Cambria Math" panose="02040503050406030204" pitchFamily="18" charset="0"/>
                          </a:rPr>
                          <m:t>λ</m:t>
                        </m:r>
                      </m:e>
                    </m:acc>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acc>
                      <m:accPr>
                        <m:chr m:val="̅"/>
                        <m:ctrlPr>
                          <a:rPr lang="el-GR" altLang="zh-CN" i="1">
                            <a:solidFill>
                              <a:srgbClr val="000000"/>
                            </a:solidFill>
                            <a:latin typeface="Cambria Math" panose="02040503050406030204" pitchFamily="18" charset="0"/>
                            <a:ea typeface="Cambria Math" panose="02040503050406030204" pitchFamily="18" charset="0"/>
                          </a:rPr>
                        </m:ctrlPr>
                      </m:accPr>
                      <m:e>
                        <m:r>
                          <m:rPr>
                            <m:sty m:val="p"/>
                          </m:rPr>
                          <a:rPr lang="el-GR" altLang="zh-CN" i="1">
                            <a:solidFill>
                              <a:srgbClr val="000000"/>
                            </a:solidFill>
                            <a:latin typeface="Cambria Math" panose="02040503050406030204" pitchFamily="18" charset="0"/>
                            <a:ea typeface="Cambria Math" panose="02040503050406030204" pitchFamily="18" charset="0"/>
                          </a:rPr>
                          <m:t>λ</m:t>
                        </m:r>
                      </m:e>
                    </m:acc>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endParaRPr kumimoji="1" lang="en-US" altLang="zh-CN" dirty="0"/>
              </a:p>
              <a:p>
                <a:endParaRPr kumimoji="1" lang="en-US" altLang="zh-CN" dirty="0"/>
              </a:p>
              <a:p>
                <a:r>
                  <a:rPr kumimoji="1" lang="zh-CN" altLang="en-US" dirty="0"/>
                  <a:t>新的</a:t>
                </a:r>
                <a:r>
                  <a:rPr kumimoji="1" lang="en-US" altLang="zh-CN" dirty="0"/>
                  <a:t>Q</a:t>
                </a:r>
                <a:r>
                  <a:rPr kumimoji="1" lang="zh-CN" altLang="en-US" dirty="0"/>
                  <a:t>函数为：</a:t>
                </a:r>
                <a:endParaRPr kumimoji="1" lang="en-US" altLang="zh-CN" dirty="0"/>
              </a:p>
              <a:p>
                <a:endParaRPr kumimoji="1" lang="en-US" altLang="zh-CN" dirty="0"/>
              </a:p>
              <a:p>
                <a:r>
                  <a:rPr kumimoji="1" lang="zh-CN" altLang="en-US" dirty="0"/>
                  <a:t>在前面暴力求解时计算过：</a:t>
                </a:r>
                <a:endParaRPr kumimoji="1" lang="en-US" altLang="zh-CN" dirty="0"/>
              </a:p>
              <a:p>
                <a:r>
                  <a:rPr kumimoji="1" lang="zh-CN" altLang="en-US" dirty="0"/>
                  <a:t> </a:t>
                </a:r>
                <a:endParaRPr kumimoji="1" lang="en-US" altLang="zh-CN" dirty="0"/>
              </a:p>
              <a:p>
                <a:endParaRPr kumimoji="1" lang="en-US" altLang="zh-CN" dirty="0"/>
              </a:p>
              <a:p>
                <a:r>
                  <a:rPr kumimoji="1" lang="zh-CN" altLang="en-US" dirty="0"/>
                  <a:t>前面有 </a:t>
                </a:r>
                <a:r>
                  <a:rPr kumimoji="1" lang="en-US" altLang="zh-CN" dirty="0"/>
                  <a:t>log</a:t>
                </a:r>
                <a:r>
                  <a:rPr kumimoji="1" lang="zh-CN" altLang="en-US" dirty="0"/>
                  <a:t> 将累乘替换为累加：</a:t>
                </a:r>
                <a:endParaRPr kumimoji="1" lang="en-US" altLang="zh-CN" dirty="0"/>
              </a:p>
              <a:p>
                <a:endParaRPr kumimoji="1" lang="en-US" altLang="zh-CN" dirty="0"/>
              </a:p>
              <a:p>
                <a:endParaRPr kumimoji="1" lang="en-US" altLang="zh-CN" dirty="0"/>
              </a:p>
              <a:p>
                <a:r>
                  <a:rPr kumimoji="1" lang="zh-CN" altLang="en-US" dirty="0"/>
                  <a:t>现在每部分就出现了我们要求的参数 </a:t>
                </a:r>
                <a14:m>
                  <m:oMath xmlns:m="http://schemas.openxmlformats.org/officeDocument/2006/math">
                    <m:r>
                      <a:rPr lang="en" altLang="zh-CN" i="1" smtClean="0">
                        <a:solidFill>
                          <a:srgbClr val="000000"/>
                        </a:solidFill>
                        <a:effectLst/>
                        <a:latin typeface="Cambria Math" panose="02040503050406030204" pitchFamily="18" charset="0"/>
                        <a:ea typeface="Cambria Math" panose="02040503050406030204" pitchFamily="18" charset="0"/>
                      </a:rPr>
                      <m:t>𝜋</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𝐴</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𝐵</m:t>
                    </m:r>
                  </m:oMath>
                </a14:m>
                <a:r>
                  <a:rPr lang="en-US" altLang="zh-CN" dirty="0">
                    <a:solidFill>
                      <a:srgbClr val="000000"/>
                    </a:solidFill>
                    <a:effectLst/>
                    <a:latin typeface="PingFang SC" panose="020B0400000000000000" pitchFamily="34" charset="-122"/>
                    <a:ea typeface="PingFang SC" panose="020B0400000000000000" pitchFamily="34" charset="-122"/>
                  </a:rPr>
                  <a:t> </a:t>
                </a:r>
                <a:r>
                  <a:rPr lang="zh-CN" altLang="en-US" dirty="0">
                    <a:solidFill>
                      <a:srgbClr val="000000"/>
                    </a:solidFill>
                    <a:effectLst/>
                    <a:latin typeface="PingFang SC" panose="020B0400000000000000" pitchFamily="34" charset="-122"/>
                    <a:ea typeface="PingFang SC" panose="020B0400000000000000" pitchFamily="34" charset="-122"/>
                  </a:rPr>
                  <a:t>，只需要求每部分的极大值即可</a:t>
                </a:r>
                <a:endParaRPr kumimoji="1" lang="en-US" altLang="zh-CN" dirty="0"/>
              </a:p>
              <a:p>
                <a:endParaRPr kumimoji="1" lang="en-US" altLang="zh-CN" dirty="0"/>
              </a:p>
            </p:txBody>
          </p:sp>
        </mc:Choice>
        <mc:Fallback xmlns="">
          <p:sp>
            <p:nvSpPr>
              <p:cNvPr id="28" name="文本框 27">
                <a:extLst>
                  <a:ext uri="{FF2B5EF4-FFF2-40B4-BE49-F238E27FC236}">
                    <a16:creationId xmlns:a16="http://schemas.microsoft.com/office/drawing/2014/main" id="{E7746C86-3C2B-7C53-128D-0E7814EB66C7}"/>
                  </a:ext>
                </a:extLst>
              </p:cNvPr>
              <p:cNvSpPr txBox="1">
                <a:spLocks noRot="1" noChangeAspect="1" noMove="1" noResize="1" noEditPoints="1" noAdjustHandles="1" noChangeArrowheads="1" noChangeShapeType="1" noTextEdit="1"/>
              </p:cNvSpPr>
              <p:nvPr/>
            </p:nvSpPr>
            <p:spPr>
              <a:xfrm>
                <a:off x="531281" y="1116310"/>
                <a:ext cx="11129438" cy="5373779"/>
              </a:xfrm>
              <a:prstGeom prst="rect">
                <a:avLst/>
              </a:prstGeom>
              <a:blipFill>
                <a:blip r:embed="rId2"/>
                <a:stretch>
                  <a:fillRect l="-456" t="-706"/>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D125F267-2ED2-499F-ED19-B1683819387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2623736" y="1054578"/>
            <a:ext cx="3369144" cy="611660"/>
          </a:xfrm>
          <a:prstGeom prst="rect">
            <a:avLst/>
          </a:prstGeom>
        </p:spPr>
      </p:pic>
      <p:pic>
        <p:nvPicPr>
          <p:cNvPr id="2" name="图片 1">
            <a:extLst>
              <a:ext uri="{FF2B5EF4-FFF2-40B4-BE49-F238E27FC236}">
                <a16:creationId xmlns:a16="http://schemas.microsoft.com/office/drawing/2014/main" id="{8A30AD6C-5CEA-8704-9ACD-A163C9B9663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6031670" y="1706311"/>
            <a:ext cx="2309273" cy="813744"/>
          </a:xfrm>
          <a:prstGeom prst="rect">
            <a:avLst/>
          </a:prstGeom>
        </p:spPr>
      </p:pic>
      <p:pic>
        <p:nvPicPr>
          <p:cNvPr id="13" name="图片 12">
            <a:extLst>
              <a:ext uri="{FF2B5EF4-FFF2-40B4-BE49-F238E27FC236}">
                <a16:creationId xmlns:a16="http://schemas.microsoft.com/office/drawing/2014/main" id="{365368EE-09C8-CF1D-95B7-61AA15FDB61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Lst>
          </a:blip>
          <a:stretch>
            <a:fillRect/>
          </a:stretch>
        </p:blipFill>
        <p:spPr>
          <a:xfrm>
            <a:off x="2090313" y="3473736"/>
            <a:ext cx="3635889" cy="646616"/>
          </a:xfrm>
          <a:prstGeom prst="rect">
            <a:avLst/>
          </a:prstGeom>
        </p:spPr>
      </p:pic>
      <p:pic>
        <p:nvPicPr>
          <p:cNvPr id="14" name="图片 13">
            <a:extLst>
              <a:ext uri="{FF2B5EF4-FFF2-40B4-BE49-F238E27FC236}">
                <a16:creationId xmlns:a16="http://schemas.microsoft.com/office/drawing/2014/main" id="{47CD7E45-BA06-0699-BB12-A8B71A9B957B}"/>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Lst>
          </a:blip>
          <a:stretch>
            <a:fillRect/>
          </a:stretch>
        </p:blipFill>
        <p:spPr>
          <a:xfrm>
            <a:off x="3270555" y="4142455"/>
            <a:ext cx="6780244" cy="482662"/>
          </a:xfrm>
          <a:prstGeom prst="rect">
            <a:avLst/>
          </a:prstGeom>
        </p:spPr>
      </p:pic>
      <p:pic>
        <p:nvPicPr>
          <p:cNvPr id="18" name="图片 17">
            <a:extLst>
              <a:ext uri="{FF2B5EF4-FFF2-40B4-BE49-F238E27FC236}">
                <a16:creationId xmlns:a16="http://schemas.microsoft.com/office/drawing/2014/main" id="{B653EFFF-B423-12AB-7DEE-2F94DC9081F7}"/>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brightnessContrast bright="20000" contrast="-40000"/>
                    </a14:imgEffect>
                  </a14:imgLayer>
                </a14:imgProps>
              </a:ext>
            </a:extLst>
          </a:blip>
          <a:stretch>
            <a:fillRect/>
          </a:stretch>
        </p:blipFill>
        <p:spPr>
          <a:xfrm>
            <a:off x="3702345" y="4800754"/>
            <a:ext cx="8111704" cy="801455"/>
          </a:xfrm>
          <a:prstGeom prst="rect">
            <a:avLst/>
          </a:prstGeom>
        </p:spPr>
      </p:pic>
    </p:spTree>
    <p:extLst>
      <p:ext uri="{BB962C8B-B14F-4D97-AF65-F5344CB8AC3E}">
        <p14:creationId xmlns:p14="http://schemas.microsoft.com/office/powerpoint/2010/main" val="1951085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48231-7999-EDC0-BBF5-7AD16E6536C1}"/>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35D841BD-560A-A36B-B8AF-8EB7998533C0}"/>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8D9CCD6-A869-2825-25C6-9DDDBFD1AFB5}"/>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98640B5E-8F06-80CC-11DA-CBFC8783F9B8}"/>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D75DE12E-A05E-3552-D2E0-926B72DD559E}"/>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E28F4744-EF8B-2E4B-CCF4-E8444C523650}"/>
              </a:ext>
            </a:extLst>
          </p:cNvPr>
          <p:cNvSpPr txBox="1"/>
          <p:nvPr/>
        </p:nvSpPr>
        <p:spPr>
          <a:xfrm>
            <a:off x="1049153" y="313293"/>
            <a:ext cx="4282867"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问题二</a:t>
            </a:r>
            <a:r>
              <a:rPr lang="en-US" altLang="zh-CN" sz="2800" dirty="0">
                <a:gradFill>
                  <a:gsLst>
                    <a:gs pos="100000">
                      <a:schemeClr val="accent1">
                        <a:lumMod val="60000"/>
                        <a:lumOff val="40000"/>
                      </a:schemeClr>
                    </a:gs>
                    <a:gs pos="0">
                      <a:schemeClr val="accent1"/>
                    </a:gs>
                  </a:gsLst>
                  <a:lin ang="16200000" scaled="1"/>
                </a:gradFill>
                <a:latin typeface="+mj-ea"/>
                <a:ea typeface="+mj-ea"/>
              </a:rPr>
              <a:t>—Baum-Welch</a:t>
            </a:r>
            <a:r>
              <a:rPr lang="zh-CN" altLang="en-US" sz="2800" dirty="0">
                <a:gradFill>
                  <a:gsLst>
                    <a:gs pos="100000">
                      <a:schemeClr val="accent1">
                        <a:lumMod val="60000"/>
                        <a:lumOff val="40000"/>
                      </a:schemeClr>
                    </a:gs>
                    <a:gs pos="0">
                      <a:schemeClr val="accent1"/>
                    </a:gs>
                  </a:gsLst>
                  <a:lin ang="16200000" scaled="1"/>
                </a:gradFill>
                <a:latin typeface="+mj-ea"/>
                <a:ea typeface="+mj-ea"/>
              </a:rPr>
              <a:t>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F420042-6268-16ED-949D-D39F488AB935}"/>
                  </a:ext>
                </a:extLst>
              </p:cNvPr>
              <p:cNvSpPr txBox="1"/>
              <p:nvPr/>
            </p:nvSpPr>
            <p:spPr>
              <a:xfrm>
                <a:off x="793388" y="1039793"/>
                <a:ext cx="11338170" cy="5440592"/>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举例：</a:t>
                </a:r>
                <a:r>
                  <a:rPr lang="en" altLang="zh-CN" dirty="0">
                    <a:solidFill>
                      <a:srgbClr val="000000"/>
                    </a:solidFill>
                    <a:effectLst/>
                    <a:ea typeface="Cambria Math" panose="02040503050406030204" pitchFamily="18" charset="0"/>
                  </a:rPr>
                  <a:t> </a:t>
                </a:r>
                <a14:m>
                  <m:oMath xmlns:m="http://schemas.openxmlformats.org/officeDocument/2006/math">
                    <m:r>
                      <a:rPr lang="en" altLang="zh-CN" i="1" smtClean="0">
                        <a:solidFill>
                          <a:srgbClr val="000000"/>
                        </a:solidFill>
                        <a:effectLst/>
                        <a:latin typeface="Cambria Math" panose="02040503050406030204" pitchFamily="18" charset="0"/>
                        <a:ea typeface="Cambria Math" panose="02040503050406030204" pitchFamily="18" charset="0"/>
                      </a:rPr>
                      <m:t>𝜋</m:t>
                    </m:r>
                  </m:oMath>
                </a14:m>
                <a:r>
                  <a:rPr lang="zh-CN" altLang="en-US" dirty="0">
                    <a:solidFill>
                      <a:srgbClr val="000000"/>
                    </a:solidFill>
                    <a:latin typeface="Helvetica Neue" panose="02000503000000020004" pitchFamily="2" charset="0"/>
                  </a:rPr>
                  <a:t> 的求法</a:t>
                </a:r>
                <a:endParaRPr lang="en-US" altLang="zh-CN" dirty="0">
                  <a:solidFill>
                    <a:srgbClr val="000000"/>
                  </a:solidFill>
                  <a:latin typeface="Helvetica Neue" panose="02000503000000020004" pitchFamily="2" charset="0"/>
                </a:endParaRPr>
              </a:p>
              <a:p>
                <a:pPr>
                  <a:lnSpc>
                    <a:spcPct val="150000"/>
                  </a:lnSpc>
                </a:pPr>
                <a:r>
                  <a:rPr lang="en-US" altLang="zh-CN" dirty="0">
                    <a:solidFill>
                      <a:srgbClr val="000000"/>
                    </a:solidFill>
                    <a:latin typeface="Helvetica Neue" panose="02000503000000020004" pitchFamily="2" charset="0"/>
                  </a:rPr>
                  <a:t>						</a:t>
                </a:r>
              </a:p>
              <a:p>
                <a:pPr>
                  <a:lnSpc>
                    <a:spcPct val="150000"/>
                  </a:lnSpc>
                </a:pPr>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在条件下求值，拉格朗日乘子法！</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拉格朗日函数：</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令其偏导为</a:t>
                </a:r>
                <a:r>
                  <a:rPr lang="en-US" altLang="zh-CN" dirty="0">
                    <a:solidFill>
                      <a:srgbClr val="000000"/>
                    </a:solidFill>
                    <a:latin typeface="Helvetica Neue" panose="02000503000000020004" pitchFamily="2" charset="0"/>
                  </a:rPr>
                  <a:t>0:</a:t>
                </a: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对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进行累加：</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参数：</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AF420042-6268-16ED-949D-D39F488AB935}"/>
                  </a:ext>
                </a:extLst>
              </p:cNvPr>
              <p:cNvSpPr txBox="1">
                <a:spLocks noRot="1" noChangeAspect="1" noMove="1" noResize="1" noEditPoints="1" noAdjustHandles="1" noChangeArrowheads="1" noChangeShapeType="1" noTextEdit="1"/>
              </p:cNvSpPr>
              <p:nvPr/>
            </p:nvSpPr>
            <p:spPr>
              <a:xfrm>
                <a:off x="793388" y="1039793"/>
                <a:ext cx="11338170" cy="5440592"/>
              </a:xfrm>
              <a:prstGeom prst="rect">
                <a:avLst/>
              </a:prstGeom>
              <a:blipFill>
                <a:blip r:embed="rId2"/>
                <a:stretch>
                  <a:fillRect l="-44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B45A38D-019F-1A09-9CAE-1E31CD89411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750155" y="1716098"/>
            <a:ext cx="5584391" cy="866932"/>
          </a:xfrm>
          <a:prstGeom prst="rect">
            <a:avLst/>
          </a:prstGeom>
        </p:spPr>
      </p:pic>
      <p:sp>
        <p:nvSpPr>
          <p:cNvPr id="13" name="文本框 12">
            <a:extLst>
              <a:ext uri="{FF2B5EF4-FFF2-40B4-BE49-F238E27FC236}">
                <a16:creationId xmlns:a16="http://schemas.microsoft.com/office/drawing/2014/main" id="{E8BA5713-9CFB-47F2-BD3C-3EB8C4019B07}"/>
              </a:ext>
            </a:extLst>
          </p:cNvPr>
          <p:cNvSpPr txBox="1"/>
          <p:nvPr/>
        </p:nvSpPr>
        <p:spPr>
          <a:xfrm>
            <a:off x="6380827" y="1117672"/>
            <a:ext cx="1426464" cy="365760"/>
          </a:xfrm>
          <a:prstGeom prst="rect">
            <a:avLst/>
          </a:prstGeom>
          <a:noFill/>
        </p:spPr>
        <p:txBody>
          <a:bodyPr wrap="square" rtlCol="0">
            <a:spAutoFit/>
          </a:bodyPr>
          <a:lstStyle/>
          <a:p>
            <a:r>
              <a:rPr kumimoji="1" lang="zh-CN" altLang="en-US" dirty="0"/>
              <a:t>条件</a:t>
            </a:r>
          </a:p>
        </p:txBody>
      </p:sp>
      <p:cxnSp>
        <p:nvCxnSpPr>
          <p:cNvPr id="16" name="直线箭头连接符 15">
            <a:extLst>
              <a:ext uri="{FF2B5EF4-FFF2-40B4-BE49-F238E27FC236}">
                <a16:creationId xmlns:a16="http://schemas.microsoft.com/office/drawing/2014/main" id="{5124D411-E1CD-2778-66D4-040C66DFD38D}"/>
              </a:ext>
            </a:extLst>
          </p:cNvPr>
          <p:cNvCxnSpPr>
            <a:cxnSpLocks/>
          </p:cNvCxnSpPr>
          <p:nvPr/>
        </p:nvCxnSpPr>
        <p:spPr>
          <a:xfrm flipH="1">
            <a:off x="5886490" y="1395949"/>
            <a:ext cx="451104" cy="500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D8C89F7-94CE-E62B-78F5-6383E443026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2389071" y="2574718"/>
            <a:ext cx="3383280" cy="707677"/>
          </a:xfrm>
          <a:prstGeom prst="rect">
            <a:avLst/>
          </a:prstGeom>
        </p:spPr>
      </p:pic>
      <p:pic>
        <p:nvPicPr>
          <p:cNvPr id="19" name="图片 18">
            <a:extLst>
              <a:ext uri="{FF2B5EF4-FFF2-40B4-BE49-F238E27FC236}">
                <a16:creationId xmlns:a16="http://schemas.microsoft.com/office/drawing/2014/main" id="{D7789A78-123E-161D-9DE9-ECBA423A89C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Lst>
          </a:blip>
          <a:stretch>
            <a:fillRect/>
          </a:stretch>
        </p:blipFill>
        <p:spPr>
          <a:xfrm>
            <a:off x="2292096" y="3407885"/>
            <a:ext cx="4593488" cy="1197404"/>
          </a:xfrm>
          <a:prstGeom prst="rect">
            <a:avLst/>
          </a:prstGeom>
        </p:spPr>
      </p:pic>
      <p:pic>
        <p:nvPicPr>
          <p:cNvPr id="20" name="图片 19">
            <a:extLst>
              <a:ext uri="{FF2B5EF4-FFF2-40B4-BE49-F238E27FC236}">
                <a16:creationId xmlns:a16="http://schemas.microsoft.com/office/drawing/2014/main" id="{2867829A-0A48-638B-338D-9CCA5608683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Lst>
          </a:blip>
          <a:stretch>
            <a:fillRect/>
          </a:stretch>
        </p:blipFill>
        <p:spPr>
          <a:xfrm>
            <a:off x="2389071" y="4794260"/>
            <a:ext cx="1544954" cy="460199"/>
          </a:xfrm>
          <a:prstGeom prst="rect">
            <a:avLst/>
          </a:prstGeom>
        </p:spPr>
      </p:pic>
      <p:pic>
        <p:nvPicPr>
          <p:cNvPr id="21" name="图片 20">
            <a:extLst>
              <a:ext uri="{FF2B5EF4-FFF2-40B4-BE49-F238E27FC236}">
                <a16:creationId xmlns:a16="http://schemas.microsoft.com/office/drawing/2014/main" id="{90D076AC-CF77-1311-BEFC-287C3A8F37C7}"/>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brightnessContrast bright="20000" contrast="-40000"/>
                    </a14:imgEffect>
                  </a14:imgLayer>
                </a14:imgProps>
              </a:ext>
            </a:extLst>
          </a:blip>
          <a:stretch>
            <a:fillRect/>
          </a:stretch>
        </p:blipFill>
        <p:spPr>
          <a:xfrm>
            <a:off x="1481275" y="5373707"/>
            <a:ext cx="2197100" cy="889000"/>
          </a:xfrm>
          <a:prstGeom prst="rect">
            <a:avLst/>
          </a:prstGeom>
        </p:spPr>
      </p:pic>
      <p:pic>
        <p:nvPicPr>
          <p:cNvPr id="23" name="图片 22">
            <a:extLst>
              <a:ext uri="{FF2B5EF4-FFF2-40B4-BE49-F238E27FC236}">
                <a16:creationId xmlns:a16="http://schemas.microsoft.com/office/drawing/2014/main" id="{FD2AC9C2-DA51-FE1B-ECF7-2FAAA334D8D2}"/>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Effect>
                      <a14:brightnessContrast bright="20000" contrast="-40000"/>
                    </a14:imgEffect>
                  </a14:imgLayer>
                </a14:imgProps>
              </a:ext>
            </a:extLst>
          </a:blip>
          <a:stretch>
            <a:fillRect/>
          </a:stretch>
        </p:blipFill>
        <p:spPr>
          <a:xfrm>
            <a:off x="3721608" y="5254459"/>
            <a:ext cx="3886200" cy="1143000"/>
          </a:xfrm>
          <a:prstGeom prst="rect">
            <a:avLst/>
          </a:prstGeom>
        </p:spPr>
      </p:pic>
      <p:pic>
        <p:nvPicPr>
          <p:cNvPr id="24" name="图片 23">
            <a:extLst>
              <a:ext uri="{FF2B5EF4-FFF2-40B4-BE49-F238E27FC236}">
                <a16:creationId xmlns:a16="http://schemas.microsoft.com/office/drawing/2014/main" id="{FE94622E-6651-2F38-F104-934FD48E9FC9}"/>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Effect>
                      <a14:brightnessContrast bright="20000" contrast="-40000"/>
                    </a14:imgEffect>
                  </a14:imgLayer>
                </a14:imgProps>
              </a:ext>
            </a:extLst>
          </a:blip>
          <a:stretch>
            <a:fillRect/>
          </a:stretch>
        </p:blipFill>
        <p:spPr>
          <a:xfrm>
            <a:off x="7651041" y="5254459"/>
            <a:ext cx="4102100" cy="1041400"/>
          </a:xfrm>
          <a:prstGeom prst="rect">
            <a:avLst/>
          </a:prstGeom>
        </p:spPr>
      </p:pic>
    </p:spTree>
    <p:extLst>
      <p:ext uri="{BB962C8B-B14F-4D97-AF65-F5344CB8AC3E}">
        <p14:creationId xmlns:p14="http://schemas.microsoft.com/office/powerpoint/2010/main" val="2531759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A16EB-DB72-97F6-09AE-CF745314998E}"/>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30B9EE17-549C-E566-E9F7-CBB6A05F56EC}"/>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CAAE1B6C-A931-A936-8F96-401CB2C7459B}"/>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BA35999F-6381-9E96-2058-6276B7795381}"/>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E6C15653-3172-787E-23A0-BF72C8DCCBE4}"/>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3D74E255-6EAE-587E-5A22-45C9F9339A88}"/>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问题三</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维特比算法</a:t>
            </a:r>
          </a:p>
        </p:txBody>
      </p:sp>
      <p:sp>
        <p:nvSpPr>
          <p:cNvPr id="3" name="文本框 2">
            <a:extLst>
              <a:ext uri="{FF2B5EF4-FFF2-40B4-BE49-F238E27FC236}">
                <a16:creationId xmlns:a16="http://schemas.microsoft.com/office/drawing/2014/main" id="{2AFB5F22-AC12-7AAF-9A1A-607680A3AA3F}"/>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1CE8058B-0772-905D-5340-36C8B3F05231}"/>
                  </a:ext>
                </a:extLst>
              </p:cNvPr>
              <p:cNvSpPr txBox="1"/>
              <p:nvPr/>
            </p:nvSpPr>
            <p:spPr>
              <a:xfrm>
                <a:off x="793388" y="1039793"/>
                <a:ext cx="11338170" cy="2118465"/>
              </a:xfrm>
              <a:prstGeom prst="rect">
                <a:avLst/>
              </a:prstGeom>
              <a:noFill/>
            </p:spPr>
            <p:txBody>
              <a:bodyPr wrap="square" rtlCol="0">
                <a:spAutoFit/>
              </a:bodyPr>
              <a:lstStyle/>
              <a:p>
                <a:pPr>
                  <a:lnSpc>
                    <a:spcPct val="150000"/>
                  </a:lnSpc>
                </a:pPr>
                <a:r>
                  <a:rPr lang="en-US" altLang="zh-CN" dirty="0">
                    <a:solidFill>
                      <a:srgbClr val="000000"/>
                    </a:solidFill>
                    <a:effectLst/>
                    <a:latin typeface="Helvetica Neue" panose="02000503000000020004" pitchFamily="2" charset="0"/>
                  </a:rPr>
                  <a:t>3.</a:t>
                </a:r>
                <a:r>
                  <a:rPr lang="zh-CN" altLang="en-US" dirty="0">
                    <a:solidFill>
                      <a:srgbClr val="000000"/>
                    </a:solidFill>
                    <a:effectLst/>
                    <a:latin typeface="PingFang SC" panose="020B0400000000000000" pitchFamily="34" charset="-122"/>
                    <a:ea typeface="PingFang SC" panose="020B0400000000000000" pitchFamily="34" charset="-122"/>
                  </a:rPr>
                  <a:t>已知模型</a:t>
                </a:r>
                <a14:m>
                  <m:oMath xmlns:m="http://schemas.openxmlformats.org/officeDocument/2006/math">
                    <m:r>
                      <a:rPr lang="zh-CN" altLang="en-US" b="0" i="0" smtClean="0">
                        <a:solidFill>
                          <a:srgbClr val="000000"/>
                        </a:solidFill>
                        <a:latin typeface="Cambria Math" panose="02040503050406030204" pitchFamily="18" charset="0"/>
                        <a:ea typeface="Cambria Math" panose="02040503050406030204" pitchFamily="18" charset="0"/>
                      </a:rPr>
                      <m:t> </m:t>
                    </m:r>
                    <m:r>
                      <a:rPr lang="en-US" altLang="zh-CN" i="1" smtClean="0">
                        <a:solidFill>
                          <a:srgbClr val="000000"/>
                        </a:solidFill>
                        <a:latin typeface="Cambria Math" panose="02040503050406030204" pitchFamily="18" charset="0"/>
                        <a:ea typeface="Cambria Math" panose="02040503050406030204" pitchFamily="18" charset="0"/>
                      </a:rPr>
                      <m:t>(</m:t>
                    </m:r>
                    <m:r>
                      <a:rPr lang="en" altLang="zh-CN" i="1">
                        <a:solidFill>
                          <a:srgbClr val="000000"/>
                        </a:solidFill>
                        <a:latin typeface="Cambria Math" panose="02040503050406030204" pitchFamily="18" charset="0"/>
                        <a:ea typeface="Cambria Math" panose="02040503050406030204" pitchFamily="18" charset="0"/>
                      </a:rPr>
                      <m:t>𝜋</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𝐴</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𝐵</m:t>
                    </m:r>
                    <m:r>
                      <a:rPr lang="en-US" altLang="zh-CN" i="1">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effectLst/>
                    <a:latin typeface="PingFang SC" panose="020B0400000000000000" pitchFamily="34" charset="-122"/>
                    <a:ea typeface="PingFang SC" panose="020B0400000000000000" pitchFamily="34" charset="-122"/>
                  </a:rPr>
                  <a:t> 和观测序列 </a:t>
                </a:r>
                <a:r>
                  <a:rPr lang="en-US" altLang="zh-CN" dirty="0">
                    <a:solidFill>
                      <a:srgbClr val="000000"/>
                    </a:solidFill>
                    <a:latin typeface="PingFang SC" panose="020B0400000000000000" pitchFamily="34" charset="-122"/>
                    <a:ea typeface="PingFang SC" panose="020B0400000000000000" pitchFamily="34" charset="-122"/>
                  </a:rPr>
                  <a:t>O = </a:t>
                </a:r>
                <a:r>
                  <a:rPr lang="en-US" altLang="zh-CN" dirty="0">
                    <a:solidFill>
                      <a:srgbClr val="000000"/>
                    </a:solidFill>
                    <a:latin typeface="Helvetica Neue" panose="02000503000000020004" pitchFamily="2" charset="0"/>
                  </a:rPr>
                  <a:t>{</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𝑇</m:t>
                    </m:r>
                  </m:oMath>
                </a14:m>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zh-CN" altLang="en-US" dirty="0">
                    <a:solidFill>
                      <a:srgbClr val="000000"/>
                    </a:solidFill>
                    <a:effectLst/>
                    <a:latin typeface="PingFang SC" panose="020B0400000000000000" pitchFamily="34" charset="-122"/>
                    <a:ea typeface="PingFang SC" panose="020B0400000000000000" pitchFamily="34" charset="-122"/>
                  </a:rPr>
                  <a:t>求状态序列，使得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zh-CN" altLang="en-US" dirty="0">
                    <a:solidFill>
                      <a:srgbClr val="000000"/>
                    </a:solidFill>
                    <a:effectLst/>
                    <a:latin typeface="PingFang SC" panose="020B0400000000000000" pitchFamily="34" charset="-122"/>
                    <a:ea typeface="PingFang SC" panose="020B0400000000000000" pitchFamily="34" charset="-122"/>
                  </a:rPr>
                  <a:t>最大。</a:t>
                </a:r>
                <a:endParaRPr lang="zh-CN" altLang="en-US" dirty="0">
                  <a:solidFill>
                    <a:srgbClr val="000000"/>
                  </a:solidFill>
                  <a:effectLst/>
                  <a:latin typeface="Helvetica Neue" panose="02000503000000020004" pitchFamily="2" charset="0"/>
                </a:endParaRPr>
              </a:p>
              <a:p>
                <a:pPr>
                  <a:lnSpc>
                    <a:spcPct val="150000"/>
                  </a:lnSpc>
                </a:pPr>
                <a:r>
                  <a:rPr kumimoji="1" lang="zh-CN" altLang="en-US" dirty="0"/>
                  <a:t>人话：给定模型，也有观测序列，求观测序列后隐藏的状态序列最有可能是什么</a:t>
                </a:r>
                <a:endParaRPr kumimoji="1" lang="en-US" altLang="zh-CN" dirty="0"/>
              </a:p>
              <a:p>
                <a:pPr>
                  <a:lnSpc>
                    <a:spcPct val="150000"/>
                  </a:lnSpc>
                </a:pPr>
                <a:endParaRPr kumimoji="1" lang="en-US" altLang="zh-CN" dirty="0"/>
              </a:p>
              <a:p>
                <a:pPr>
                  <a:lnSpc>
                    <a:spcPct val="150000"/>
                  </a:lnSpc>
                </a:pPr>
                <a:endParaRPr kumimoji="1" lang="en-US" altLang="zh-CN" dirty="0"/>
              </a:p>
              <a:p>
                <a:pPr>
                  <a:lnSpc>
                    <a:spcPct val="150000"/>
                  </a:lnSpc>
                </a:pPr>
                <a:endParaRPr kumimoji="1" lang="zh-CN" altLang="en-US" dirty="0"/>
              </a:p>
            </p:txBody>
          </p:sp>
        </mc:Choice>
        <mc:Fallback>
          <p:sp>
            <p:nvSpPr>
              <p:cNvPr id="5" name="文本框 4">
                <a:extLst>
                  <a:ext uri="{FF2B5EF4-FFF2-40B4-BE49-F238E27FC236}">
                    <a16:creationId xmlns:a16="http://schemas.microsoft.com/office/drawing/2014/main" id="{1CE8058B-0772-905D-5340-36C8B3F05231}"/>
                  </a:ext>
                </a:extLst>
              </p:cNvPr>
              <p:cNvSpPr txBox="1">
                <a:spLocks noRot="1" noChangeAspect="1" noMove="1" noResize="1" noEditPoints="1" noAdjustHandles="1" noChangeArrowheads="1" noChangeShapeType="1" noTextEdit="1"/>
              </p:cNvSpPr>
              <p:nvPr/>
            </p:nvSpPr>
            <p:spPr>
              <a:xfrm>
                <a:off x="793388" y="1039793"/>
                <a:ext cx="11338170" cy="2118465"/>
              </a:xfrm>
              <a:prstGeom prst="rect">
                <a:avLst/>
              </a:prstGeom>
              <a:blipFill>
                <a:blip r:embed="rId2"/>
                <a:stretch>
                  <a:fillRect l="-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2676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A9D80-EDEC-0476-7EF7-0E1254065036}"/>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2BEBAB09-CFB8-A257-E1A6-3E34B7DF8FF2}"/>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403A662A-D5FA-88FD-7429-E87BB73636B0}"/>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1D77533E-F99F-4F36-C47B-574D23AC3ED9}"/>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130AD15A-81A9-FCBB-0F5C-8C89619D0385}"/>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AFAE4419-16F1-7348-44A8-824F6D16D9C2}"/>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问题总结</a:t>
            </a:r>
          </a:p>
        </p:txBody>
      </p:sp>
      <p:sp>
        <p:nvSpPr>
          <p:cNvPr id="3" name="文本框 2">
            <a:extLst>
              <a:ext uri="{FF2B5EF4-FFF2-40B4-BE49-F238E27FC236}">
                <a16:creationId xmlns:a16="http://schemas.microsoft.com/office/drawing/2014/main" id="{E48522D8-5AC5-DE8D-A1AF-611DCF429DFC}"/>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p:sp>
        <p:nvSpPr>
          <p:cNvPr id="5" name="文本框 4">
            <a:extLst>
              <a:ext uri="{FF2B5EF4-FFF2-40B4-BE49-F238E27FC236}">
                <a16:creationId xmlns:a16="http://schemas.microsoft.com/office/drawing/2014/main" id="{D546AB0D-CB1B-F8C7-6B8D-E63ED1C63AA1}"/>
              </a:ext>
            </a:extLst>
          </p:cNvPr>
          <p:cNvSpPr txBox="1"/>
          <p:nvPr/>
        </p:nvSpPr>
        <p:spPr>
          <a:xfrm>
            <a:off x="793388" y="1039793"/>
            <a:ext cx="11338170" cy="5442452"/>
          </a:xfrm>
          <a:prstGeom prst="rect">
            <a:avLst/>
          </a:prstGeom>
          <a:noFill/>
        </p:spPr>
        <p:txBody>
          <a:bodyPr wrap="square" rtlCol="0">
            <a:spAutoFit/>
          </a:bodyPr>
          <a:lstStyle/>
          <a:p>
            <a:pPr>
              <a:lnSpc>
                <a:spcPct val="150000"/>
              </a:lnSpc>
            </a:pPr>
            <a:r>
              <a:rPr kumimoji="1" lang="zh-CN" altLang="en-US" b="1" dirty="0"/>
              <a:t>问题一：</a:t>
            </a:r>
            <a:r>
              <a:rPr kumimoji="1" lang="zh-CN" altLang="en-US" dirty="0"/>
              <a:t>评估问题 </a:t>
            </a:r>
            <a:r>
              <a:rPr kumimoji="1" lang="en-US" altLang="zh-CN" dirty="0"/>
              <a:t>- </a:t>
            </a:r>
            <a:r>
              <a:rPr kumimoji="1" lang="zh-CN" altLang="en-US" dirty="0"/>
              <a:t>计算观测序列在给定模型下的概率，</a:t>
            </a:r>
            <a:r>
              <a:rPr lang="zh-CN" altLang="en-US" dirty="0">
                <a:solidFill>
                  <a:srgbClr val="0E0E0E"/>
                </a:solidFill>
                <a:effectLst/>
                <a:latin typeface=".SF NS"/>
              </a:rPr>
              <a:t>用于选择最佳模型</a:t>
            </a:r>
            <a:r>
              <a:rPr kumimoji="1" lang="zh-CN" altLang="en-US" dirty="0"/>
              <a:t>。</a:t>
            </a:r>
            <a:endParaRPr kumimoji="1" lang="en-US" altLang="zh-CN" dirty="0"/>
          </a:p>
          <a:p>
            <a:pPr>
              <a:lnSpc>
                <a:spcPct val="150000"/>
              </a:lnSpc>
            </a:pPr>
            <a:r>
              <a:rPr kumimoji="1" lang="zh-CN" altLang="en-US" b="1" dirty="0"/>
              <a:t>应用场景：</a:t>
            </a:r>
            <a:r>
              <a:rPr lang="zh-CN" altLang="en-US" dirty="0">
                <a:solidFill>
                  <a:srgbClr val="0E0E0E"/>
                </a:solidFill>
                <a:effectLst/>
                <a:latin typeface=".SF NS"/>
              </a:rPr>
              <a:t>在语音识别中，可以将观测序列传入不同的</a:t>
            </a:r>
            <a:r>
              <a:rPr lang="en" altLang="zh-CN" dirty="0">
                <a:solidFill>
                  <a:srgbClr val="0E0E0E"/>
                </a:solidFill>
                <a:effectLst/>
                <a:latin typeface=".SF NS"/>
              </a:rPr>
              <a:t>HMM</a:t>
            </a:r>
            <a:r>
              <a:rPr lang="zh-CN" altLang="en-US" dirty="0">
                <a:solidFill>
                  <a:srgbClr val="0E0E0E"/>
                </a:solidFill>
                <a:effectLst/>
                <a:latin typeface=".SF NS"/>
              </a:rPr>
              <a:t>模型，计算每个模型生成该序列的概率，选出概率最大的模型作为匹配的结果。</a:t>
            </a:r>
          </a:p>
          <a:p>
            <a:pPr>
              <a:lnSpc>
                <a:spcPct val="150000"/>
              </a:lnSpc>
            </a:pPr>
            <a:endParaRPr kumimoji="1" lang="zh-CN" altLang="en-US" dirty="0"/>
          </a:p>
          <a:p>
            <a:pPr>
              <a:lnSpc>
                <a:spcPct val="150000"/>
              </a:lnSpc>
            </a:pPr>
            <a:r>
              <a:rPr kumimoji="1" lang="zh-CN" altLang="en-US" b="1" dirty="0"/>
              <a:t>问题二：</a:t>
            </a:r>
            <a:r>
              <a:rPr kumimoji="1" lang="zh-CN" altLang="en-US" dirty="0"/>
              <a:t>解码问题 </a:t>
            </a:r>
            <a:r>
              <a:rPr kumimoji="1" lang="en-US" altLang="zh-CN" dirty="0"/>
              <a:t>- </a:t>
            </a:r>
            <a:r>
              <a:rPr kumimoji="1" lang="zh-CN" altLang="en-US" dirty="0"/>
              <a:t>找到观测序列下最可能的隐藏状态路径，用于状态序列解码。</a:t>
            </a:r>
            <a:endParaRPr kumimoji="1" lang="en-US" altLang="zh-CN" dirty="0"/>
          </a:p>
          <a:p>
            <a:pPr>
              <a:lnSpc>
                <a:spcPct val="150000"/>
              </a:lnSpc>
            </a:pPr>
            <a:r>
              <a:rPr kumimoji="1" lang="zh-CN" altLang="en-US" b="1" dirty="0"/>
              <a:t>应用场景：</a:t>
            </a:r>
            <a:r>
              <a:rPr lang="zh-CN" altLang="en-US" dirty="0">
                <a:solidFill>
                  <a:srgbClr val="0E0E0E"/>
                </a:solidFill>
                <a:effectLst/>
                <a:latin typeface=".SF NS"/>
              </a:rPr>
              <a:t>词性标注、基因序列分析和语音识别中的音素解码。在这些应用中，观测数据已知，需要找到一条最可能的隐藏状态路径，以解释观测序列。</a:t>
            </a:r>
          </a:p>
          <a:p>
            <a:pPr>
              <a:lnSpc>
                <a:spcPct val="150000"/>
              </a:lnSpc>
            </a:pPr>
            <a:endParaRPr kumimoji="1" lang="zh-CN" altLang="en-US" dirty="0"/>
          </a:p>
          <a:p>
            <a:pPr>
              <a:lnSpc>
                <a:spcPct val="150000"/>
              </a:lnSpc>
            </a:pPr>
            <a:r>
              <a:rPr kumimoji="1" lang="zh-CN" altLang="en-US" dirty="0"/>
              <a:t>问题三：学习问题 </a:t>
            </a:r>
            <a:r>
              <a:rPr kumimoji="1" lang="en-US" altLang="zh-CN" dirty="0"/>
              <a:t>- </a:t>
            </a:r>
            <a:r>
              <a:rPr kumimoji="1" lang="zh-CN" altLang="en-US" dirty="0"/>
              <a:t>通过观测序列估计模型参数，用于模型训练。</a:t>
            </a:r>
            <a:endParaRPr kumimoji="1" lang="en-US" altLang="zh-CN" dirty="0"/>
          </a:p>
          <a:p>
            <a:pPr>
              <a:lnSpc>
                <a:spcPct val="150000"/>
              </a:lnSpc>
            </a:pPr>
            <a:r>
              <a:rPr kumimoji="1" lang="zh-CN" altLang="en-US" b="1" dirty="0"/>
              <a:t>应用场景：</a:t>
            </a:r>
            <a:r>
              <a:rPr lang="zh-CN" altLang="en-US" dirty="0">
                <a:solidFill>
                  <a:srgbClr val="0E0E0E"/>
                </a:solidFill>
                <a:effectLst/>
                <a:latin typeface=".SF NS"/>
              </a:rPr>
              <a:t>语音识别模型的训练、文本标注模型的训练、行为模式分析等。</a:t>
            </a:r>
          </a:p>
          <a:p>
            <a:pPr>
              <a:lnSpc>
                <a:spcPct val="150000"/>
              </a:lnSpc>
            </a:pPr>
            <a:endParaRPr kumimoji="1" lang="zh-CN" altLang="en-US" dirty="0"/>
          </a:p>
          <a:p>
            <a:pPr>
              <a:lnSpc>
                <a:spcPct val="150000"/>
              </a:lnSpc>
            </a:pPr>
            <a:endParaRPr kumimoji="1" lang="en-US" altLang="zh-CN" dirty="0"/>
          </a:p>
          <a:p>
            <a:pPr>
              <a:lnSpc>
                <a:spcPct val="150000"/>
              </a:lnSpc>
            </a:pPr>
            <a:endParaRPr kumimoji="1" lang="zh-CN" altLang="en-US" dirty="0"/>
          </a:p>
        </p:txBody>
      </p:sp>
    </p:spTree>
    <p:extLst>
      <p:ext uri="{BB962C8B-B14F-4D97-AF65-F5344CB8AC3E}">
        <p14:creationId xmlns:p14="http://schemas.microsoft.com/office/powerpoint/2010/main" val="2547265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F7BD6-D8F8-2FD5-073E-A16272D4352A}"/>
            </a:ext>
          </a:extLst>
        </p:cNvPr>
        <p:cNvGrpSpPr/>
        <p:nvPr/>
      </p:nvGrpSpPr>
      <p:grpSpPr>
        <a:xfrm>
          <a:off x="0" y="0"/>
          <a:ext cx="0" cy="0"/>
          <a:chOff x="0" y="0"/>
          <a:chExt cx="0" cy="0"/>
        </a:xfrm>
      </p:grpSpPr>
      <p:sp>
        <p:nvSpPr>
          <p:cNvPr id="16" name="贰拾一1">
            <a:extLst>
              <a:ext uri="{FF2B5EF4-FFF2-40B4-BE49-F238E27FC236}">
                <a16:creationId xmlns:a16="http://schemas.microsoft.com/office/drawing/2014/main" id="{227C03AE-9C98-40DA-66D6-7CA70A8F6404}"/>
              </a:ext>
            </a:extLst>
          </p:cNvPr>
          <p:cNvSpPr/>
          <p:nvPr/>
        </p:nvSpPr>
        <p:spPr>
          <a:xfrm>
            <a:off x="3453900" y="-387578"/>
            <a:ext cx="5284200" cy="5284200"/>
          </a:xfrm>
          <a:prstGeom prst="ellipse">
            <a:avLst/>
          </a:prstGeom>
          <a:noFill/>
          <a:ln>
            <a:gradFill flip="none" rotWithShape="1">
              <a:gsLst>
                <a:gs pos="20000">
                  <a:schemeClr val="accent1">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ea typeface="OPPOSans L" panose="00020600040101010101" pitchFamily="18" charset="-122"/>
            </a:endParaRPr>
          </a:p>
        </p:txBody>
      </p:sp>
      <p:sp>
        <p:nvSpPr>
          <p:cNvPr id="27" name="贰拾一2">
            <a:extLst>
              <a:ext uri="{FF2B5EF4-FFF2-40B4-BE49-F238E27FC236}">
                <a16:creationId xmlns:a16="http://schemas.microsoft.com/office/drawing/2014/main" id="{885A2469-5281-7F2F-97B0-471422197FA5}"/>
              </a:ext>
            </a:extLst>
          </p:cNvPr>
          <p:cNvSpPr/>
          <p:nvPr/>
        </p:nvSpPr>
        <p:spPr>
          <a:xfrm>
            <a:off x="2188178" y="-202742"/>
            <a:ext cx="7815644" cy="7815644"/>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ea typeface="OPPOSans L" panose="00020600040101010101" pitchFamily="18" charset="-122"/>
            </a:endParaRPr>
          </a:p>
        </p:txBody>
      </p:sp>
      <p:sp>
        <p:nvSpPr>
          <p:cNvPr id="15" name="贰拾一3">
            <a:extLst>
              <a:ext uri="{FF2B5EF4-FFF2-40B4-BE49-F238E27FC236}">
                <a16:creationId xmlns:a16="http://schemas.microsoft.com/office/drawing/2014/main" id="{8FEC1D6F-5B57-BE3E-7C9B-CEA6B7E80C34}"/>
              </a:ext>
            </a:extLst>
          </p:cNvPr>
          <p:cNvSpPr/>
          <p:nvPr/>
        </p:nvSpPr>
        <p:spPr>
          <a:xfrm>
            <a:off x="4451350" y="979275"/>
            <a:ext cx="3289300" cy="3289300"/>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ea typeface="OPPOSans L" panose="00020600040101010101" pitchFamily="18" charset="-122"/>
            </a:endParaRPr>
          </a:p>
        </p:txBody>
      </p:sp>
      <p:sp>
        <p:nvSpPr>
          <p:cNvPr id="17" name="贰拾一4">
            <a:extLst>
              <a:ext uri="{FF2B5EF4-FFF2-40B4-BE49-F238E27FC236}">
                <a16:creationId xmlns:a16="http://schemas.microsoft.com/office/drawing/2014/main" id="{F6CB2CC3-B2E6-1469-1AF0-5D0BAAA54C4D}"/>
              </a:ext>
            </a:extLst>
          </p:cNvPr>
          <p:cNvSpPr/>
          <p:nvPr/>
        </p:nvSpPr>
        <p:spPr>
          <a:xfrm>
            <a:off x="4940528" y="1468453"/>
            <a:ext cx="2310945" cy="2310945"/>
          </a:xfrm>
          <a:prstGeom prst="ellipse">
            <a:avLst/>
          </a:prstGeom>
          <a:gradFill flip="none" rotWithShape="1">
            <a:gsLst>
              <a:gs pos="0">
                <a:schemeClr val="accent1"/>
              </a:gs>
              <a:gs pos="100000">
                <a:schemeClr val="accent1">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400" dirty="0">
                <a:latin typeface="思源黑体 CN Regular" panose="020B0500000000000000" pitchFamily="34" charset="-122"/>
                <a:ea typeface="思源黑体 CN Regular" panose="020B0500000000000000" pitchFamily="34" charset="-122"/>
              </a:rPr>
              <a:t>HMM</a:t>
            </a:r>
            <a:r>
              <a:rPr lang="zh-CN" altLang="en-US" sz="2400" dirty="0">
                <a:latin typeface="思源黑体 CN Regular" panose="020B0500000000000000" pitchFamily="34" charset="-122"/>
                <a:ea typeface="思源黑体 CN Regular" panose="020B0500000000000000" pitchFamily="34" charset="-122"/>
              </a:rPr>
              <a:t>求解</a:t>
            </a:r>
          </a:p>
        </p:txBody>
      </p:sp>
      <p:sp>
        <p:nvSpPr>
          <p:cNvPr id="71" name="贰拾一5">
            <a:extLst>
              <a:ext uri="{FF2B5EF4-FFF2-40B4-BE49-F238E27FC236}">
                <a16:creationId xmlns:a16="http://schemas.microsoft.com/office/drawing/2014/main" id="{2AC0E03B-D006-137D-F80F-A92EECA01B5A}"/>
              </a:ext>
            </a:extLst>
          </p:cNvPr>
          <p:cNvSpPr/>
          <p:nvPr/>
        </p:nvSpPr>
        <p:spPr>
          <a:xfrm>
            <a:off x="5203190" y="1731115"/>
            <a:ext cx="1785621" cy="1785621"/>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ea typeface="OPPOSans L" panose="00020600040101010101" pitchFamily="18" charset="-122"/>
            </a:endParaRPr>
          </a:p>
        </p:txBody>
      </p:sp>
      <p:sp>
        <p:nvSpPr>
          <p:cNvPr id="14" name="贰拾一6">
            <a:extLst>
              <a:ext uri="{FF2B5EF4-FFF2-40B4-BE49-F238E27FC236}">
                <a16:creationId xmlns:a16="http://schemas.microsoft.com/office/drawing/2014/main" id="{0F96174E-85E3-46CF-C3DE-32C5744282AB}"/>
              </a:ext>
            </a:extLst>
          </p:cNvPr>
          <p:cNvSpPr/>
          <p:nvPr/>
        </p:nvSpPr>
        <p:spPr>
          <a:xfrm>
            <a:off x="-695325" y="6031593"/>
            <a:ext cx="13582650" cy="2724150"/>
          </a:xfrm>
          <a:custGeom>
            <a:avLst/>
            <a:gdLst>
              <a:gd name="connsiteX0" fmla="*/ 0 w 13582650"/>
              <a:gd name="connsiteY0" fmla="*/ 0 h 2724150"/>
              <a:gd name="connsiteX1" fmla="*/ 663422 w 13582650"/>
              <a:gd name="connsiteY1" fmla="*/ 0 h 2724150"/>
              <a:gd name="connsiteX2" fmla="*/ 1059411 w 13582650"/>
              <a:gd name="connsiteY2" fmla="*/ 68276 h 2724150"/>
              <a:gd name="connsiteX3" fmla="*/ 8239125 w 13582650"/>
              <a:gd name="connsiteY3" fmla="*/ 534307 h 2724150"/>
              <a:gd name="connsiteX4" fmla="*/ 13078958 w 13582650"/>
              <a:gd name="connsiteY4" fmla="*/ 342267 h 2724150"/>
              <a:gd name="connsiteX5" fmla="*/ 13582650 w 13582650"/>
              <a:gd name="connsiteY5" fmla="*/ 294315 h 2724150"/>
              <a:gd name="connsiteX6" fmla="*/ 13582650 w 13582650"/>
              <a:gd name="connsiteY6" fmla="*/ 2724150 h 2724150"/>
              <a:gd name="connsiteX7" fmla="*/ 0 w 13582650"/>
              <a:gd name="connsiteY7" fmla="*/ 2724150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2650" h="2724150">
                <a:moveTo>
                  <a:pt x="0" y="0"/>
                </a:moveTo>
                <a:lnTo>
                  <a:pt x="663422" y="0"/>
                </a:lnTo>
                <a:lnTo>
                  <a:pt x="1059411" y="68276"/>
                </a:lnTo>
                <a:cubicBezTo>
                  <a:pt x="2896860" y="356214"/>
                  <a:pt x="5435272" y="534307"/>
                  <a:pt x="8239125" y="534307"/>
                </a:cubicBezTo>
                <a:cubicBezTo>
                  <a:pt x="9991533" y="534307"/>
                  <a:pt x="11640254" y="464740"/>
                  <a:pt x="13078958" y="342267"/>
                </a:cubicBezTo>
                <a:lnTo>
                  <a:pt x="13582650" y="294315"/>
                </a:lnTo>
                <a:lnTo>
                  <a:pt x="13582650" y="2724150"/>
                </a:lnTo>
                <a:lnTo>
                  <a:pt x="0" y="2724150"/>
                </a:lnTo>
                <a:close/>
              </a:path>
            </a:pathLst>
          </a:custGeom>
          <a:gradFill flip="none" rotWithShape="1">
            <a:gsLst>
              <a:gs pos="0">
                <a:schemeClr val="accent2"/>
              </a:gs>
              <a:gs pos="22000">
                <a:schemeClr val="accent2">
                  <a:lumMod val="40000"/>
                  <a:lumOff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OPPOSans L" panose="00020600040101010101" pitchFamily="18" charset="-122"/>
            </a:endParaRPr>
          </a:p>
        </p:txBody>
      </p:sp>
      <p:sp>
        <p:nvSpPr>
          <p:cNvPr id="13" name="贰拾一7">
            <a:extLst>
              <a:ext uri="{FF2B5EF4-FFF2-40B4-BE49-F238E27FC236}">
                <a16:creationId xmlns:a16="http://schemas.microsoft.com/office/drawing/2014/main" id="{09DB8B07-5E4F-3C1C-C218-2C6B1AD1A0D1}"/>
              </a:ext>
            </a:extLst>
          </p:cNvPr>
          <p:cNvSpPr/>
          <p:nvPr/>
        </p:nvSpPr>
        <p:spPr>
          <a:xfrm>
            <a:off x="-695325" y="6297704"/>
            <a:ext cx="13582650" cy="2630396"/>
          </a:xfrm>
          <a:custGeom>
            <a:avLst/>
            <a:gdLst>
              <a:gd name="connsiteX0" fmla="*/ 0 w 13582650"/>
              <a:gd name="connsiteY0" fmla="*/ 0 h 2630396"/>
              <a:gd name="connsiteX1" fmla="*/ 411425 w 13582650"/>
              <a:gd name="connsiteY1" fmla="*/ 37641 h 2630396"/>
              <a:gd name="connsiteX2" fmla="*/ 6791325 w 13582650"/>
              <a:gd name="connsiteY2" fmla="*/ 268196 h 2630396"/>
              <a:gd name="connsiteX3" fmla="*/ 13171225 w 13582650"/>
              <a:gd name="connsiteY3" fmla="*/ 37641 h 2630396"/>
              <a:gd name="connsiteX4" fmla="*/ 13582650 w 13582650"/>
              <a:gd name="connsiteY4" fmla="*/ 0 h 2630396"/>
              <a:gd name="connsiteX5" fmla="*/ 13582650 w 13582650"/>
              <a:gd name="connsiteY5" fmla="*/ 2630396 h 2630396"/>
              <a:gd name="connsiteX6" fmla="*/ 0 w 13582650"/>
              <a:gd name="connsiteY6" fmla="*/ 2630396 h 263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2650" h="2630396">
                <a:moveTo>
                  <a:pt x="0" y="0"/>
                </a:moveTo>
                <a:lnTo>
                  <a:pt x="411425" y="37641"/>
                </a:lnTo>
                <a:cubicBezTo>
                  <a:pt x="2145171" y="181674"/>
                  <a:pt x="4367873" y="268196"/>
                  <a:pt x="6791325" y="268196"/>
                </a:cubicBezTo>
                <a:cubicBezTo>
                  <a:pt x="9214777" y="268196"/>
                  <a:pt x="11437480" y="181674"/>
                  <a:pt x="13171225" y="37641"/>
                </a:cubicBezTo>
                <a:lnTo>
                  <a:pt x="13582650" y="0"/>
                </a:lnTo>
                <a:lnTo>
                  <a:pt x="13582650" y="2630396"/>
                </a:lnTo>
                <a:lnTo>
                  <a:pt x="0" y="2630396"/>
                </a:lnTo>
                <a:close/>
              </a:path>
            </a:pathLst>
          </a:custGeom>
          <a:gradFill flip="none" rotWithShape="1">
            <a:gsLst>
              <a:gs pos="0">
                <a:schemeClr val="accent1"/>
              </a:gs>
              <a:gs pos="100000">
                <a:schemeClr val="accent1">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OPPOSans L" panose="00020600040101010101" pitchFamily="18" charset="-122"/>
            </a:endParaRPr>
          </a:p>
        </p:txBody>
      </p:sp>
      <p:sp>
        <p:nvSpPr>
          <p:cNvPr id="21" name="贰拾一8">
            <a:extLst>
              <a:ext uri="{FF2B5EF4-FFF2-40B4-BE49-F238E27FC236}">
                <a16:creationId xmlns:a16="http://schemas.microsoft.com/office/drawing/2014/main" id="{37014C30-D64F-427B-28B7-11A7DA9B8F4A}"/>
              </a:ext>
            </a:extLst>
          </p:cNvPr>
          <p:cNvSpPr/>
          <p:nvPr/>
        </p:nvSpPr>
        <p:spPr>
          <a:xfrm>
            <a:off x="3081724" y="1961214"/>
            <a:ext cx="805950" cy="805950"/>
          </a:xfrm>
          <a:prstGeom prst="ellipse">
            <a:avLst/>
          </a:prstGeom>
          <a:gradFill flip="none" rotWithShape="1">
            <a:gsLst>
              <a:gs pos="0">
                <a:schemeClr val="accent2"/>
              </a:gs>
              <a:gs pos="100000">
                <a:schemeClr val="accent2">
                  <a:lumMod val="60000"/>
                  <a:lumOff val="40000"/>
                </a:schemeClr>
              </a:gs>
            </a:gsLst>
            <a:lin ang="2700000" scaled="1"/>
            <a:tileRect/>
          </a:gradFill>
          <a:ln>
            <a:noFill/>
          </a:ln>
          <a:effectLst>
            <a:outerShdw blurRad="101600" dist="635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dirty="0">
              <a:ea typeface="OPPOSans L" panose="00020600040101010101" pitchFamily="18" charset="-122"/>
            </a:endParaRPr>
          </a:p>
        </p:txBody>
      </p:sp>
      <p:pic>
        <p:nvPicPr>
          <p:cNvPr id="59" name="贰拾一9">
            <a:extLst>
              <a:ext uri="{FF2B5EF4-FFF2-40B4-BE49-F238E27FC236}">
                <a16:creationId xmlns:a16="http://schemas.microsoft.com/office/drawing/2014/main" id="{C1B856CC-3ACE-D524-A9C5-132BE2AA638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1128" y="2220189"/>
            <a:ext cx="307142" cy="288000"/>
          </a:xfrm>
          <a:prstGeom prst="rect">
            <a:avLst/>
          </a:prstGeom>
        </p:spPr>
      </p:pic>
      <p:sp>
        <p:nvSpPr>
          <p:cNvPr id="60" name="贰拾一10">
            <a:extLst>
              <a:ext uri="{FF2B5EF4-FFF2-40B4-BE49-F238E27FC236}">
                <a16:creationId xmlns:a16="http://schemas.microsoft.com/office/drawing/2014/main" id="{8BC4EB3B-B166-71DF-F4D6-B48AA49E1AE5}"/>
              </a:ext>
            </a:extLst>
          </p:cNvPr>
          <p:cNvSpPr/>
          <p:nvPr/>
        </p:nvSpPr>
        <p:spPr>
          <a:xfrm>
            <a:off x="3185899" y="2065389"/>
            <a:ext cx="597600" cy="5976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ea typeface="OPPOSans L" panose="00020600040101010101" pitchFamily="18" charset="-122"/>
            </a:endParaRPr>
          </a:p>
        </p:txBody>
      </p:sp>
      <p:sp>
        <p:nvSpPr>
          <p:cNvPr id="22" name="贰拾一11">
            <a:extLst>
              <a:ext uri="{FF2B5EF4-FFF2-40B4-BE49-F238E27FC236}">
                <a16:creationId xmlns:a16="http://schemas.microsoft.com/office/drawing/2014/main" id="{8B1F98AD-2E45-37A7-2440-169172F0401F}"/>
              </a:ext>
            </a:extLst>
          </p:cNvPr>
          <p:cNvSpPr/>
          <p:nvPr/>
        </p:nvSpPr>
        <p:spPr>
          <a:xfrm>
            <a:off x="8304326" y="1961214"/>
            <a:ext cx="805950" cy="805950"/>
          </a:xfrm>
          <a:prstGeom prst="ellipse">
            <a:avLst/>
          </a:prstGeom>
          <a:gradFill flip="none" rotWithShape="1">
            <a:gsLst>
              <a:gs pos="0">
                <a:schemeClr val="accent2"/>
              </a:gs>
              <a:gs pos="100000">
                <a:schemeClr val="accent2">
                  <a:lumMod val="60000"/>
                  <a:lumOff val="40000"/>
                </a:schemeClr>
              </a:gs>
            </a:gsLst>
            <a:lin ang="13500000" scaled="1"/>
            <a:tileRect/>
          </a:gradFill>
          <a:ln>
            <a:noFill/>
          </a:ln>
          <a:effectLst>
            <a:outerShdw blurRad="101600" dist="635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dirty="0">
              <a:ea typeface="OPPOSans L" panose="00020600040101010101" pitchFamily="18" charset="-122"/>
            </a:endParaRPr>
          </a:p>
        </p:txBody>
      </p:sp>
      <p:pic>
        <p:nvPicPr>
          <p:cNvPr id="43" name="贰拾一12">
            <a:extLst>
              <a:ext uri="{FF2B5EF4-FFF2-40B4-BE49-F238E27FC236}">
                <a16:creationId xmlns:a16="http://schemas.microsoft.com/office/drawing/2014/main" id="{2DFDECE7-B6BF-4ED7-3216-E7C5C083F7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3301" y="2220189"/>
            <a:ext cx="288000" cy="288000"/>
          </a:xfrm>
          <a:prstGeom prst="rect">
            <a:avLst/>
          </a:prstGeom>
        </p:spPr>
      </p:pic>
      <p:sp>
        <p:nvSpPr>
          <p:cNvPr id="65" name="贰拾一13">
            <a:extLst>
              <a:ext uri="{FF2B5EF4-FFF2-40B4-BE49-F238E27FC236}">
                <a16:creationId xmlns:a16="http://schemas.microsoft.com/office/drawing/2014/main" id="{BFC71505-0B5A-1236-0EA2-8B4BAF0736BE}"/>
              </a:ext>
            </a:extLst>
          </p:cNvPr>
          <p:cNvSpPr/>
          <p:nvPr/>
        </p:nvSpPr>
        <p:spPr>
          <a:xfrm>
            <a:off x="8408501" y="2065389"/>
            <a:ext cx="597600" cy="5976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ea typeface="OPPOSans L" panose="00020600040101010101" pitchFamily="18" charset="-122"/>
            </a:endParaRPr>
          </a:p>
        </p:txBody>
      </p:sp>
      <p:sp>
        <p:nvSpPr>
          <p:cNvPr id="24" name="贰拾一14">
            <a:extLst>
              <a:ext uri="{FF2B5EF4-FFF2-40B4-BE49-F238E27FC236}">
                <a16:creationId xmlns:a16="http://schemas.microsoft.com/office/drawing/2014/main" id="{F4D22AAD-6BD6-F9A2-0EFF-C1978C65A7BD}"/>
              </a:ext>
            </a:extLst>
          </p:cNvPr>
          <p:cNvSpPr/>
          <p:nvPr/>
        </p:nvSpPr>
        <p:spPr>
          <a:xfrm>
            <a:off x="3720656" y="3584444"/>
            <a:ext cx="805950" cy="805950"/>
          </a:xfrm>
          <a:prstGeom prst="ellipse">
            <a:avLst/>
          </a:prstGeom>
          <a:gradFill flip="none" rotWithShape="1">
            <a:gsLst>
              <a:gs pos="0">
                <a:schemeClr val="accent2"/>
              </a:gs>
              <a:gs pos="100000">
                <a:schemeClr val="accent2">
                  <a:lumMod val="60000"/>
                  <a:lumOff val="40000"/>
                </a:schemeClr>
              </a:gs>
            </a:gsLst>
            <a:lin ang="2700000" scaled="1"/>
            <a:tileRect/>
          </a:gradFill>
          <a:ln>
            <a:noFill/>
          </a:ln>
          <a:effectLst>
            <a:outerShdw blurRad="101600" dist="635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dirty="0">
              <a:ea typeface="OPPOSans L" panose="00020600040101010101" pitchFamily="18" charset="-122"/>
            </a:endParaRPr>
          </a:p>
        </p:txBody>
      </p:sp>
      <p:pic>
        <p:nvPicPr>
          <p:cNvPr id="57" name="贰拾一15">
            <a:extLst>
              <a:ext uri="{FF2B5EF4-FFF2-40B4-BE49-F238E27FC236}">
                <a16:creationId xmlns:a16="http://schemas.microsoft.com/office/drawing/2014/main" id="{FE686096-A559-FAFC-595F-16BAA2DFB82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9631" y="3843419"/>
            <a:ext cx="288000" cy="288000"/>
          </a:xfrm>
          <a:prstGeom prst="rect">
            <a:avLst/>
          </a:prstGeom>
        </p:spPr>
      </p:pic>
      <p:sp>
        <p:nvSpPr>
          <p:cNvPr id="62" name="贰拾一16">
            <a:extLst>
              <a:ext uri="{FF2B5EF4-FFF2-40B4-BE49-F238E27FC236}">
                <a16:creationId xmlns:a16="http://schemas.microsoft.com/office/drawing/2014/main" id="{52F88411-08FC-187B-3C2F-E31A9506ADA8}"/>
              </a:ext>
            </a:extLst>
          </p:cNvPr>
          <p:cNvSpPr/>
          <p:nvPr/>
        </p:nvSpPr>
        <p:spPr>
          <a:xfrm>
            <a:off x="3824831" y="3688619"/>
            <a:ext cx="597600" cy="5976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ea typeface="OPPOSans L" panose="00020600040101010101" pitchFamily="18" charset="-122"/>
            </a:endParaRPr>
          </a:p>
        </p:txBody>
      </p:sp>
      <p:sp>
        <p:nvSpPr>
          <p:cNvPr id="25" name="贰拾一17">
            <a:extLst>
              <a:ext uri="{FF2B5EF4-FFF2-40B4-BE49-F238E27FC236}">
                <a16:creationId xmlns:a16="http://schemas.microsoft.com/office/drawing/2014/main" id="{6951D9F5-2AAC-1FE4-A930-402D4DEA8988}"/>
              </a:ext>
            </a:extLst>
          </p:cNvPr>
          <p:cNvSpPr/>
          <p:nvPr/>
        </p:nvSpPr>
        <p:spPr>
          <a:xfrm>
            <a:off x="7665395" y="3584444"/>
            <a:ext cx="805950" cy="805950"/>
          </a:xfrm>
          <a:prstGeom prst="ellipse">
            <a:avLst/>
          </a:prstGeom>
          <a:gradFill flip="none" rotWithShape="1">
            <a:gsLst>
              <a:gs pos="0">
                <a:schemeClr val="accent2"/>
              </a:gs>
              <a:gs pos="100000">
                <a:schemeClr val="accent2">
                  <a:lumMod val="60000"/>
                  <a:lumOff val="40000"/>
                </a:schemeClr>
              </a:gs>
            </a:gsLst>
            <a:lin ang="13500000" scaled="1"/>
            <a:tileRect/>
          </a:gradFill>
          <a:ln>
            <a:noFill/>
          </a:ln>
          <a:effectLst>
            <a:outerShdw blurRad="101600" dist="635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dirty="0">
              <a:ea typeface="OPPOSans L" panose="00020600040101010101" pitchFamily="18" charset="-122"/>
            </a:endParaRPr>
          </a:p>
        </p:txBody>
      </p:sp>
      <p:pic>
        <p:nvPicPr>
          <p:cNvPr id="55" name="贰拾一18">
            <a:extLst>
              <a:ext uri="{FF2B5EF4-FFF2-40B4-BE49-F238E27FC236}">
                <a16:creationId xmlns:a16="http://schemas.microsoft.com/office/drawing/2014/main" id="{ECB41796-1411-F66C-4976-B5204FD90A6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06762" y="3843419"/>
            <a:ext cx="323216" cy="288000"/>
          </a:xfrm>
          <a:prstGeom prst="rect">
            <a:avLst/>
          </a:prstGeom>
        </p:spPr>
      </p:pic>
      <p:sp>
        <p:nvSpPr>
          <p:cNvPr id="64" name="贰拾一19">
            <a:extLst>
              <a:ext uri="{FF2B5EF4-FFF2-40B4-BE49-F238E27FC236}">
                <a16:creationId xmlns:a16="http://schemas.microsoft.com/office/drawing/2014/main" id="{02DC4239-53F2-E53F-0176-449753EBAA87}"/>
              </a:ext>
            </a:extLst>
          </p:cNvPr>
          <p:cNvSpPr/>
          <p:nvPr/>
        </p:nvSpPr>
        <p:spPr>
          <a:xfrm>
            <a:off x="7769570" y="3688619"/>
            <a:ext cx="597600" cy="5976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ea typeface="OPPOSans L" panose="00020600040101010101" pitchFamily="18" charset="-122"/>
            </a:endParaRPr>
          </a:p>
        </p:txBody>
      </p:sp>
      <p:sp>
        <p:nvSpPr>
          <p:cNvPr id="23" name="贰拾一20">
            <a:extLst>
              <a:ext uri="{FF2B5EF4-FFF2-40B4-BE49-F238E27FC236}">
                <a16:creationId xmlns:a16="http://schemas.microsoft.com/office/drawing/2014/main" id="{34CD1015-6C66-EAF5-9D92-40B87A501810}"/>
              </a:ext>
            </a:extLst>
          </p:cNvPr>
          <p:cNvSpPr/>
          <p:nvPr/>
        </p:nvSpPr>
        <p:spPr>
          <a:xfrm>
            <a:off x="5693025" y="4579826"/>
            <a:ext cx="805950" cy="805950"/>
          </a:xfrm>
          <a:prstGeom prst="ellipse">
            <a:avLst/>
          </a:prstGeom>
          <a:gradFill flip="none" rotWithShape="1">
            <a:gsLst>
              <a:gs pos="0">
                <a:schemeClr val="accent2"/>
              </a:gs>
              <a:gs pos="100000">
                <a:schemeClr val="accent2">
                  <a:lumMod val="60000"/>
                  <a:lumOff val="40000"/>
                </a:schemeClr>
              </a:gs>
            </a:gsLst>
            <a:lin ang="16200000" scaled="1"/>
            <a:tileRect/>
          </a:gradFill>
          <a:ln>
            <a:noFill/>
          </a:ln>
          <a:effectLst>
            <a:outerShdw blurRad="101600" dist="635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zh-CN" altLang="en-US" dirty="0">
              <a:ea typeface="OPPOSans L" panose="00020600040101010101" pitchFamily="18" charset="-122"/>
            </a:endParaRPr>
          </a:p>
        </p:txBody>
      </p:sp>
      <p:pic>
        <p:nvPicPr>
          <p:cNvPr id="53" name="贰拾一21">
            <a:extLst>
              <a:ext uri="{FF2B5EF4-FFF2-40B4-BE49-F238E27FC236}">
                <a16:creationId xmlns:a16="http://schemas.microsoft.com/office/drawing/2014/main" id="{95D8CAC8-A5DF-107A-3793-B51E3125C75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31381" y="4838801"/>
            <a:ext cx="329238" cy="288000"/>
          </a:xfrm>
          <a:prstGeom prst="rect">
            <a:avLst/>
          </a:prstGeom>
        </p:spPr>
      </p:pic>
      <p:sp>
        <p:nvSpPr>
          <p:cNvPr id="63" name="贰拾一22">
            <a:extLst>
              <a:ext uri="{FF2B5EF4-FFF2-40B4-BE49-F238E27FC236}">
                <a16:creationId xmlns:a16="http://schemas.microsoft.com/office/drawing/2014/main" id="{7AA3C40B-219D-B1C3-906B-5B9F9A3C8E45}"/>
              </a:ext>
            </a:extLst>
          </p:cNvPr>
          <p:cNvSpPr/>
          <p:nvPr/>
        </p:nvSpPr>
        <p:spPr>
          <a:xfrm>
            <a:off x="5797200" y="4684001"/>
            <a:ext cx="597600" cy="5976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ea typeface="OPPOSans L" panose="00020600040101010101" pitchFamily="18" charset="-122"/>
            </a:endParaRPr>
          </a:p>
        </p:txBody>
      </p:sp>
      <p:sp>
        <p:nvSpPr>
          <p:cNvPr id="3" name="贰拾一23">
            <a:extLst>
              <a:ext uri="{FF2B5EF4-FFF2-40B4-BE49-F238E27FC236}">
                <a16:creationId xmlns:a16="http://schemas.microsoft.com/office/drawing/2014/main" id="{76C48946-1A77-CA81-AE02-2782E5BD0A6C}"/>
              </a:ext>
            </a:extLst>
          </p:cNvPr>
          <p:cNvSpPr txBox="1"/>
          <p:nvPr/>
        </p:nvSpPr>
        <p:spPr>
          <a:xfrm>
            <a:off x="1591599" y="2189182"/>
            <a:ext cx="2249557" cy="369332"/>
          </a:xfrm>
          <a:prstGeom prst="rect">
            <a:avLst/>
          </a:prstGeom>
          <a:noFill/>
        </p:spPr>
        <p:txBody>
          <a:bodyPr wrap="square">
            <a:spAutoFit/>
          </a:bodyPr>
          <a:lstStyle/>
          <a:p>
            <a:r>
              <a:rPr lang="zh-CN" altLang="en-US" sz="1800" b="1" dirty="0">
                <a:gradFill>
                  <a:gsLst>
                    <a:gs pos="100000">
                      <a:schemeClr val="accent1"/>
                    </a:gs>
                    <a:gs pos="6000">
                      <a:schemeClr val="accent1">
                        <a:lumMod val="60000"/>
                        <a:lumOff val="40000"/>
                      </a:schemeClr>
                    </a:gs>
                  </a:gsLst>
                  <a:lin ang="16200000" scaled="1"/>
                </a:gradFill>
                <a:latin typeface="+mj-ea"/>
                <a:ea typeface="+mj-ea"/>
              </a:rPr>
              <a:t>暴力求解</a:t>
            </a:r>
          </a:p>
        </p:txBody>
      </p:sp>
      <p:sp>
        <p:nvSpPr>
          <p:cNvPr id="5" name="贰拾一25">
            <a:extLst>
              <a:ext uri="{FF2B5EF4-FFF2-40B4-BE49-F238E27FC236}">
                <a16:creationId xmlns:a16="http://schemas.microsoft.com/office/drawing/2014/main" id="{BDAB0F2D-37AC-790A-2B28-C779CBB40B18}"/>
              </a:ext>
            </a:extLst>
          </p:cNvPr>
          <p:cNvSpPr txBox="1"/>
          <p:nvPr/>
        </p:nvSpPr>
        <p:spPr>
          <a:xfrm>
            <a:off x="1969357" y="3960115"/>
            <a:ext cx="2249557" cy="369332"/>
          </a:xfrm>
          <a:prstGeom prst="rect">
            <a:avLst/>
          </a:prstGeom>
          <a:noFill/>
        </p:spPr>
        <p:txBody>
          <a:bodyPr wrap="square">
            <a:spAutoFit/>
          </a:bodyPr>
          <a:lstStyle/>
          <a:p>
            <a:r>
              <a:rPr lang="zh-CN" altLang="en-US" sz="1800" b="1" dirty="0">
                <a:gradFill>
                  <a:gsLst>
                    <a:gs pos="100000">
                      <a:schemeClr val="accent1"/>
                    </a:gs>
                    <a:gs pos="6000">
                      <a:schemeClr val="accent1">
                        <a:lumMod val="60000"/>
                        <a:lumOff val="40000"/>
                      </a:schemeClr>
                    </a:gs>
                  </a:gsLst>
                  <a:lin ang="16200000" scaled="1"/>
                </a:gradFill>
                <a:latin typeface="+mj-ea"/>
                <a:ea typeface="+mj-ea"/>
              </a:rPr>
              <a:t>前向算法</a:t>
            </a:r>
          </a:p>
        </p:txBody>
      </p:sp>
      <p:sp>
        <p:nvSpPr>
          <p:cNvPr id="7" name="贰拾一27">
            <a:extLst>
              <a:ext uri="{FF2B5EF4-FFF2-40B4-BE49-F238E27FC236}">
                <a16:creationId xmlns:a16="http://schemas.microsoft.com/office/drawing/2014/main" id="{C92D65D6-3CA6-DEB4-16A2-5AB280836AEC}"/>
              </a:ext>
            </a:extLst>
          </p:cNvPr>
          <p:cNvSpPr txBox="1"/>
          <p:nvPr/>
        </p:nvSpPr>
        <p:spPr>
          <a:xfrm>
            <a:off x="8751715" y="3869639"/>
            <a:ext cx="2249557" cy="646331"/>
          </a:xfrm>
          <a:prstGeom prst="rect">
            <a:avLst/>
          </a:prstGeom>
          <a:noFill/>
        </p:spPr>
        <p:txBody>
          <a:bodyPr wrap="square">
            <a:spAutoFit/>
          </a:bodyPr>
          <a:lstStyle/>
          <a:p>
            <a:r>
              <a:rPr lang="en" altLang="zh-CN" sz="1800" b="1" dirty="0">
                <a:gradFill>
                  <a:gsLst>
                    <a:gs pos="100000">
                      <a:schemeClr val="accent1"/>
                    </a:gs>
                    <a:gs pos="6000">
                      <a:schemeClr val="accent1">
                        <a:lumMod val="60000"/>
                        <a:lumOff val="40000"/>
                      </a:schemeClr>
                    </a:gs>
                  </a:gsLst>
                  <a:lin ang="16200000" scaled="1"/>
                </a:gradFill>
                <a:latin typeface="+mj-ea"/>
                <a:ea typeface="+mj-ea"/>
              </a:rPr>
              <a:t>Baum-Welch</a:t>
            </a:r>
            <a:r>
              <a:rPr lang="zh-CN" altLang="en-US" sz="1800" b="1" dirty="0">
                <a:gradFill>
                  <a:gsLst>
                    <a:gs pos="100000">
                      <a:schemeClr val="accent1"/>
                    </a:gs>
                    <a:gs pos="6000">
                      <a:schemeClr val="accent1">
                        <a:lumMod val="60000"/>
                        <a:lumOff val="40000"/>
                      </a:schemeClr>
                    </a:gs>
                  </a:gsLst>
                  <a:lin ang="16200000" scaled="1"/>
                </a:gradFill>
                <a:latin typeface="+mj-ea"/>
                <a:ea typeface="+mj-ea"/>
              </a:rPr>
              <a:t>算法</a:t>
            </a:r>
          </a:p>
          <a:p>
            <a:endParaRPr lang="zh-CN" altLang="en-US" sz="1800" b="1" dirty="0">
              <a:gradFill>
                <a:gsLst>
                  <a:gs pos="100000">
                    <a:schemeClr val="accent1"/>
                  </a:gs>
                  <a:gs pos="6000">
                    <a:schemeClr val="accent1">
                      <a:lumMod val="60000"/>
                      <a:lumOff val="40000"/>
                    </a:schemeClr>
                  </a:gs>
                </a:gsLst>
                <a:lin ang="16200000" scaled="1"/>
              </a:gradFill>
              <a:latin typeface="+mj-ea"/>
              <a:ea typeface="+mj-ea"/>
            </a:endParaRPr>
          </a:p>
        </p:txBody>
      </p:sp>
      <p:sp>
        <p:nvSpPr>
          <p:cNvPr id="9" name="贰拾一29">
            <a:extLst>
              <a:ext uri="{FF2B5EF4-FFF2-40B4-BE49-F238E27FC236}">
                <a16:creationId xmlns:a16="http://schemas.microsoft.com/office/drawing/2014/main" id="{31208797-6CC8-6881-0D6D-C65D0FCF1B58}"/>
              </a:ext>
            </a:extLst>
          </p:cNvPr>
          <p:cNvSpPr txBox="1"/>
          <p:nvPr/>
        </p:nvSpPr>
        <p:spPr>
          <a:xfrm>
            <a:off x="5655910" y="5610651"/>
            <a:ext cx="2249557" cy="369332"/>
          </a:xfrm>
          <a:prstGeom prst="rect">
            <a:avLst/>
          </a:prstGeom>
          <a:noFill/>
        </p:spPr>
        <p:txBody>
          <a:bodyPr wrap="square">
            <a:spAutoFit/>
          </a:bodyPr>
          <a:lstStyle/>
          <a:p>
            <a:r>
              <a:rPr lang="zh-CN" altLang="en-US" b="1" dirty="0">
                <a:gradFill>
                  <a:gsLst>
                    <a:gs pos="100000">
                      <a:schemeClr val="accent1"/>
                    </a:gs>
                    <a:gs pos="6000">
                      <a:schemeClr val="accent1">
                        <a:lumMod val="60000"/>
                        <a:lumOff val="40000"/>
                      </a:schemeClr>
                    </a:gs>
                  </a:gsLst>
                  <a:lin ang="16200000" scaled="1"/>
                </a:gradFill>
                <a:latin typeface="+mj-ea"/>
                <a:ea typeface="+mj-ea"/>
              </a:rPr>
              <a:t>后</a:t>
            </a:r>
            <a:r>
              <a:rPr lang="zh-CN" altLang="en-US" sz="1800" b="1" dirty="0">
                <a:gradFill>
                  <a:gsLst>
                    <a:gs pos="100000">
                      <a:schemeClr val="accent1"/>
                    </a:gs>
                    <a:gs pos="6000">
                      <a:schemeClr val="accent1">
                        <a:lumMod val="60000"/>
                        <a:lumOff val="40000"/>
                      </a:schemeClr>
                    </a:gs>
                  </a:gsLst>
                  <a:lin ang="16200000" scaled="1"/>
                </a:gradFill>
                <a:latin typeface="+mj-ea"/>
                <a:ea typeface="+mj-ea"/>
              </a:rPr>
              <a:t>向算法</a:t>
            </a:r>
          </a:p>
        </p:txBody>
      </p:sp>
      <p:sp>
        <p:nvSpPr>
          <p:cNvPr id="11" name="贰拾一31">
            <a:extLst>
              <a:ext uri="{FF2B5EF4-FFF2-40B4-BE49-F238E27FC236}">
                <a16:creationId xmlns:a16="http://schemas.microsoft.com/office/drawing/2014/main" id="{C119E557-4153-D290-EAA3-1BFFA5A45D13}"/>
              </a:ext>
            </a:extLst>
          </p:cNvPr>
          <p:cNvSpPr txBox="1"/>
          <p:nvPr/>
        </p:nvSpPr>
        <p:spPr>
          <a:xfrm>
            <a:off x="9300659" y="2230459"/>
            <a:ext cx="2249557" cy="369332"/>
          </a:xfrm>
          <a:prstGeom prst="rect">
            <a:avLst/>
          </a:prstGeom>
          <a:noFill/>
        </p:spPr>
        <p:txBody>
          <a:bodyPr wrap="square">
            <a:spAutoFit/>
          </a:bodyPr>
          <a:lstStyle/>
          <a:p>
            <a:r>
              <a:rPr lang="zh-CN" altLang="en-US" b="1" dirty="0">
                <a:gradFill>
                  <a:gsLst>
                    <a:gs pos="100000">
                      <a:schemeClr val="accent1"/>
                    </a:gs>
                    <a:gs pos="6000">
                      <a:schemeClr val="accent1">
                        <a:lumMod val="60000"/>
                        <a:lumOff val="40000"/>
                      </a:schemeClr>
                    </a:gs>
                  </a:gsLst>
                  <a:lin ang="16200000" scaled="1"/>
                </a:gradFill>
                <a:latin typeface="+mj-ea"/>
                <a:ea typeface="+mj-ea"/>
              </a:rPr>
              <a:t>维特比</a:t>
            </a:r>
            <a:r>
              <a:rPr lang="zh-CN" altLang="en-US" sz="1800" b="1" dirty="0">
                <a:gradFill>
                  <a:gsLst>
                    <a:gs pos="100000">
                      <a:schemeClr val="accent1"/>
                    </a:gs>
                    <a:gs pos="6000">
                      <a:schemeClr val="accent1">
                        <a:lumMod val="60000"/>
                        <a:lumOff val="40000"/>
                      </a:schemeClr>
                    </a:gs>
                  </a:gsLst>
                  <a:lin ang="16200000" scaled="1"/>
                </a:gradFill>
                <a:latin typeface="+mj-ea"/>
                <a:ea typeface="+mj-ea"/>
              </a:rPr>
              <a:t>算法</a:t>
            </a:r>
          </a:p>
        </p:txBody>
      </p:sp>
      <p:grpSp>
        <p:nvGrpSpPr>
          <p:cNvPr id="18" name="贰拾一33">
            <a:extLst>
              <a:ext uri="{FF2B5EF4-FFF2-40B4-BE49-F238E27FC236}">
                <a16:creationId xmlns:a16="http://schemas.microsoft.com/office/drawing/2014/main" id="{E50E3D41-6AC3-CC15-459B-DA8546E96B0F}"/>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19" name="贰拾一33-1">
              <a:extLst>
                <a:ext uri="{FF2B5EF4-FFF2-40B4-BE49-F238E27FC236}">
                  <a16:creationId xmlns:a16="http://schemas.microsoft.com/office/drawing/2014/main" id="{21B58633-C57F-4B81-DAE9-30BB5D30BED1}"/>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20" name="贰拾一33-2">
              <a:extLst>
                <a:ext uri="{FF2B5EF4-FFF2-40B4-BE49-F238E27FC236}">
                  <a16:creationId xmlns:a16="http://schemas.microsoft.com/office/drawing/2014/main" id="{6A31EE13-1942-2519-141C-7AF30B8BEB58}"/>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26" name="贰拾一33-3">
              <a:extLst>
                <a:ext uri="{FF2B5EF4-FFF2-40B4-BE49-F238E27FC236}">
                  <a16:creationId xmlns:a16="http://schemas.microsoft.com/office/drawing/2014/main" id="{71981757-89E5-ACBC-BB24-F4DCC3334457}"/>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28" name="贰拾一34">
            <a:extLst>
              <a:ext uri="{FF2B5EF4-FFF2-40B4-BE49-F238E27FC236}">
                <a16:creationId xmlns:a16="http://schemas.microsoft.com/office/drawing/2014/main" id="{03383989-5B83-CAD0-CD15-75FEF63074CC}"/>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经典求解</a:t>
            </a:r>
          </a:p>
        </p:txBody>
      </p:sp>
      <p:sp>
        <p:nvSpPr>
          <p:cNvPr id="2" name="贰拾一4">
            <a:extLst>
              <a:ext uri="{FF2B5EF4-FFF2-40B4-BE49-F238E27FC236}">
                <a16:creationId xmlns:a16="http://schemas.microsoft.com/office/drawing/2014/main" id="{11AF0263-005E-A7FB-D761-F592A7628DFA}"/>
              </a:ext>
            </a:extLst>
          </p:cNvPr>
          <p:cNvSpPr txBox="1"/>
          <p:nvPr/>
        </p:nvSpPr>
        <p:spPr>
          <a:xfrm>
            <a:off x="979224" y="2631859"/>
            <a:ext cx="3032854" cy="726546"/>
          </a:xfrm>
          <a:prstGeom prst="rect">
            <a:avLst/>
          </a:prstGeom>
          <a:noFill/>
        </p:spPr>
        <p:txBody>
          <a:bodyPr wrap="square" rtlCol="0">
            <a:spAutoFit/>
          </a:bodyPr>
          <a:lstStyle/>
          <a:p>
            <a:pPr algn="just">
              <a:lnSpc>
                <a:spcPct val="120000"/>
              </a:lnSpc>
            </a:pPr>
            <a:r>
              <a:rPr lang="zh-CN" altLang="en-US" dirty="0"/>
              <a:t>观测序列的概率计算</a:t>
            </a:r>
          </a:p>
          <a:p>
            <a:pPr algn="just">
              <a:lnSpc>
                <a:spcPct val="120000"/>
              </a:lnSpc>
            </a:pPr>
            <a:endParaRPr lang="zh-CN" altLang="en-US" dirty="0"/>
          </a:p>
        </p:txBody>
      </p:sp>
      <p:sp>
        <p:nvSpPr>
          <p:cNvPr id="29" name="贰拾一4">
            <a:extLst>
              <a:ext uri="{FF2B5EF4-FFF2-40B4-BE49-F238E27FC236}">
                <a16:creationId xmlns:a16="http://schemas.microsoft.com/office/drawing/2014/main" id="{68F5AEFF-2D8E-191B-2F5C-A784A0BBD162}"/>
              </a:ext>
            </a:extLst>
          </p:cNvPr>
          <p:cNvSpPr txBox="1"/>
          <p:nvPr/>
        </p:nvSpPr>
        <p:spPr>
          <a:xfrm>
            <a:off x="1387533" y="4402792"/>
            <a:ext cx="3032854" cy="726546"/>
          </a:xfrm>
          <a:prstGeom prst="rect">
            <a:avLst/>
          </a:prstGeom>
          <a:noFill/>
        </p:spPr>
        <p:txBody>
          <a:bodyPr wrap="square" rtlCol="0">
            <a:spAutoFit/>
          </a:bodyPr>
          <a:lstStyle/>
          <a:p>
            <a:pPr algn="just">
              <a:lnSpc>
                <a:spcPct val="120000"/>
              </a:lnSpc>
            </a:pPr>
            <a:r>
              <a:rPr lang="zh-CN" altLang="en-US" dirty="0"/>
              <a:t>观测序列的概率计算</a:t>
            </a:r>
          </a:p>
          <a:p>
            <a:pPr algn="just">
              <a:lnSpc>
                <a:spcPct val="120000"/>
              </a:lnSpc>
            </a:pPr>
            <a:endParaRPr lang="zh-CN" altLang="en-US" dirty="0"/>
          </a:p>
        </p:txBody>
      </p:sp>
      <p:sp>
        <p:nvSpPr>
          <p:cNvPr id="30" name="贰拾一4">
            <a:extLst>
              <a:ext uri="{FF2B5EF4-FFF2-40B4-BE49-F238E27FC236}">
                <a16:creationId xmlns:a16="http://schemas.microsoft.com/office/drawing/2014/main" id="{FCB017C9-6BF0-0B52-E8A8-68550AF5E013}"/>
              </a:ext>
            </a:extLst>
          </p:cNvPr>
          <p:cNvSpPr txBox="1"/>
          <p:nvPr/>
        </p:nvSpPr>
        <p:spPr>
          <a:xfrm>
            <a:off x="5035516" y="6021294"/>
            <a:ext cx="3032854" cy="726546"/>
          </a:xfrm>
          <a:prstGeom prst="rect">
            <a:avLst/>
          </a:prstGeom>
          <a:noFill/>
        </p:spPr>
        <p:txBody>
          <a:bodyPr wrap="square" rtlCol="0">
            <a:spAutoFit/>
          </a:bodyPr>
          <a:lstStyle/>
          <a:p>
            <a:pPr algn="just">
              <a:lnSpc>
                <a:spcPct val="120000"/>
              </a:lnSpc>
            </a:pPr>
            <a:r>
              <a:rPr lang="zh-CN" altLang="en-US" dirty="0"/>
              <a:t>观测序列的概率计算</a:t>
            </a:r>
          </a:p>
          <a:p>
            <a:pPr algn="just">
              <a:lnSpc>
                <a:spcPct val="120000"/>
              </a:lnSpc>
            </a:pPr>
            <a:endParaRPr lang="zh-CN" altLang="en-US" dirty="0"/>
          </a:p>
        </p:txBody>
      </p:sp>
      <p:sp>
        <p:nvSpPr>
          <p:cNvPr id="31" name="贰拾一4">
            <a:extLst>
              <a:ext uri="{FF2B5EF4-FFF2-40B4-BE49-F238E27FC236}">
                <a16:creationId xmlns:a16="http://schemas.microsoft.com/office/drawing/2014/main" id="{F1F64ECB-88F3-9724-1458-C50CF3588E8A}"/>
              </a:ext>
            </a:extLst>
          </p:cNvPr>
          <p:cNvSpPr txBox="1"/>
          <p:nvPr/>
        </p:nvSpPr>
        <p:spPr>
          <a:xfrm>
            <a:off x="9000762" y="2638883"/>
            <a:ext cx="3032854" cy="1058944"/>
          </a:xfrm>
          <a:prstGeom prst="rect">
            <a:avLst/>
          </a:prstGeom>
          <a:noFill/>
        </p:spPr>
        <p:txBody>
          <a:bodyPr wrap="square" rtlCol="0">
            <a:spAutoFit/>
          </a:bodyPr>
          <a:lstStyle/>
          <a:p>
            <a:pPr algn="just">
              <a:lnSpc>
                <a:spcPct val="120000"/>
              </a:lnSpc>
            </a:pPr>
            <a:r>
              <a:rPr lang="zh-CN" altLang="en-US" dirty="0"/>
              <a:t>最优状态序列的解码</a:t>
            </a:r>
          </a:p>
          <a:p>
            <a:pPr algn="just">
              <a:lnSpc>
                <a:spcPct val="120000"/>
              </a:lnSpc>
            </a:pPr>
            <a:endParaRPr lang="zh-CN" altLang="en-US" dirty="0"/>
          </a:p>
          <a:p>
            <a:pPr algn="just">
              <a:lnSpc>
                <a:spcPct val="120000"/>
              </a:lnSpc>
            </a:pPr>
            <a:endParaRPr lang="zh-CN" altLang="en-US" dirty="0"/>
          </a:p>
        </p:txBody>
      </p:sp>
      <p:sp>
        <p:nvSpPr>
          <p:cNvPr id="32" name="贰拾一4">
            <a:extLst>
              <a:ext uri="{FF2B5EF4-FFF2-40B4-BE49-F238E27FC236}">
                <a16:creationId xmlns:a16="http://schemas.microsoft.com/office/drawing/2014/main" id="{3A6AF560-9A98-3668-1B01-65BF64E27724}"/>
              </a:ext>
            </a:extLst>
          </p:cNvPr>
          <p:cNvSpPr txBox="1"/>
          <p:nvPr/>
        </p:nvSpPr>
        <p:spPr>
          <a:xfrm>
            <a:off x="8885267" y="4301083"/>
            <a:ext cx="3032854" cy="1391343"/>
          </a:xfrm>
          <a:prstGeom prst="rect">
            <a:avLst/>
          </a:prstGeom>
          <a:noFill/>
        </p:spPr>
        <p:txBody>
          <a:bodyPr wrap="square" rtlCol="0">
            <a:spAutoFit/>
          </a:bodyPr>
          <a:lstStyle/>
          <a:p>
            <a:pPr algn="just">
              <a:lnSpc>
                <a:spcPct val="120000"/>
              </a:lnSpc>
            </a:pPr>
            <a:r>
              <a:rPr lang="zh-CN" altLang="en-US" dirty="0"/>
              <a:t>模型参数估计</a:t>
            </a:r>
          </a:p>
          <a:p>
            <a:pPr algn="just">
              <a:lnSpc>
                <a:spcPct val="120000"/>
              </a:lnSpc>
            </a:pPr>
            <a:endParaRPr lang="zh-CN" altLang="en-US" dirty="0"/>
          </a:p>
          <a:p>
            <a:pPr algn="just">
              <a:lnSpc>
                <a:spcPct val="120000"/>
              </a:lnSpc>
            </a:pPr>
            <a:endParaRPr lang="zh-CN" altLang="en-US" dirty="0"/>
          </a:p>
          <a:p>
            <a:pPr algn="just">
              <a:lnSpc>
                <a:spcPct val="120000"/>
              </a:lnSpc>
            </a:pPr>
            <a:endParaRPr lang="zh-CN" altLang="en-US" dirty="0"/>
          </a:p>
        </p:txBody>
      </p:sp>
    </p:spTree>
    <p:extLst>
      <p:ext uri="{BB962C8B-B14F-4D97-AF65-F5344CB8AC3E}">
        <p14:creationId xmlns:p14="http://schemas.microsoft.com/office/powerpoint/2010/main" val="1232921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贰拾一3">
            <a:extLst>
              <a:ext uri="{FF2B5EF4-FFF2-40B4-BE49-F238E27FC236}">
                <a16:creationId xmlns:a16="http://schemas.microsoft.com/office/drawing/2014/main" id="{81CE6E59-959C-42EA-B1C5-DFF036410D69}"/>
              </a:ext>
            </a:extLst>
          </p:cNvPr>
          <p:cNvSpPr/>
          <p:nvPr/>
        </p:nvSpPr>
        <p:spPr>
          <a:xfrm>
            <a:off x="942856" y="3300634"/>
            <a:ext cx="10345610" cy="968121"/>
          </a:xfrm>
          <a:prstGeom prst="roundRect">
            <a:avLst>
              <a:gd name="adj" fmla="val 50000"/>
            </a:avLst>
          </a:prstGeom>
          <a:gradFill>
            <a:gsLst>
              <a:gs pos="0">
                <a:schemeClr val="accent1">
                  <a:lumMod val="60000"/>
                  <a:lumOff val="40000"/>
                </a:schemeClr>
              </a:gs>
              <a:gs pos="100000">
                <a:schemeClr val="accent1"/>
              </a:gs>
            </a:gsLst>
            <a:lin ang="5400000" scaled="1"/>
          </a:gradFill>
          <a:ln w="12700">
            <a:miter lim="400000"/>
          </a:ln>
        </p:spPr>
        <p:txBody>
          <a:bodyPr lIns="0" tIns="0" rIns="0" bIns="0" anchor="ctr"/>
          <a:lstStyle/>
          <a:p>
            <a:pPr algn="ctr">
              <a:defRPr>
                <a:solidFill>
                  <a:srgbClr val="FFFFFF"/>
                </a:solidFill>
              </a:defRPr>
            </a:pPr>
            <a:endParaRPr dirty="0">
              <a:ea typeface="OPPOSans L" panose="00020600040101010101" pitchFamily="18" charset="-122"/>
            </a:endParaRPr>
          </a:p>
        </p:txBody>
      </p:sp>
      <p:sp>
        <p:nvSpPr>
          <p:cNvPr id="3" name="贰拾一4">
            <a:extLst>
              <a:ext uri="{FF2B5EF4-FFF2-40B4-BE49-F238E27FC236}">
                <a16:creationId xmlns:a16="http://schemas.microsoft.com/office/drawing/2014/main" id="{DD7C11FB-31AC-4EBE-9F14-BC251284A785}"/>
              </a:ext>
            </a:extLst>
          </p:cNvPr>
          <p:cNvSpPr/>
          <p:nvPr/>
        </p:nvSpPr>
        <p:spPr>
          <a:xfrm>
            <a:off x="852138" y="3225760"/>
            <a:ext cx="10527046" cy="1117868"/>
          </a:xfrm>
          <a:prstGeom prst="roundRect">
            <a:avLst>
              <a:gd name="adj" fmla="val 50000"/>
            </a:avLst>
          </a:prstGeom>
          <a:ln w="19050">
            <a:solidFill>
              <a:schemeClr val="accent1"/>
            </a:solidFill>
            <a:miter/>
          </a:ln>
        </p:spPr>
        <p:txBody>
          <a:bodyPr lIns="0" tIns="0" rIns="0" bIns="0" anchor="ctr"/>
          <a:lstStyle/>
          <a:p>
            <a:pPr algn="ctr">
              <a:defRPr>
                <a:solidFill>
                  <a:srgbClr val="FFFFFF"/>
                </a:solidFill>
              </a:defRPr>
            </a:pPr>
            <a:endParaRPr dirty="0">
              <a:ea typeface="OPPOSans L" panose="00020600040101010101" pitchFamily="18" charset="-122"/>
            </a:endParaRPr>
          </a:p>
        </p:txBody>
      </p:sp>
      <p:sp>
        <p:nvSpPr>
          <p:cNvPr id="16" name="贰拾一5">
            <a:extLst>
              <a:ext uri="{FF2B5EF4-FFF2-40B4-BE49-F238E27FC236}">
                <a16:creationId xmlns:a16="http://schemas.microsoft.com/office/drawing/2014/main" id="{060523D5-2407-442C-915F-88DBC645E956}"/>
              </a:ext>
            </a:extLst>
          </p:cNvPr>
          <p:cNvSpPr/>
          <p:nvPr/>
        </p:nvSpPr>
        <p:spPr>
          <a:xfrm>
            <a:off x="1090605"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21" name="贰拾一6">
            <a:extLst>
              <a:ext uri="{FF2B5EF4-FFF2-40B4-BE49-F238E27FC236}">
                <a16:creationId xmlns:a16="http://schemas.microsoft.com/office/drawing/2014/main" id="{27160500-EF13-44AD-BEEC-05F2AC33605B}"/>
              </a:ext>
            </a:extLst>
          </p:cNvPr>
          <p:cNvSpPr/>
          <p:nvPr/>
        </p:nvSpPr>
        <p:spPr>
          <a:xfrm>
            <a:off x="2953157"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24" name="贰拾一7">
            <a:extLst>
              <a:ext uri="{FF2B5EF4-FFF2-40B4-BE49-F238E27FC236}">
                <a16:creationId xmlns:a16="http://schemas.microsoft.com/office/drawing/2014/main" id="{9EA2CBF6-3ECE-415A-8189-9C581A5F66B2}"/>
              </a:ext>
            </a:extLst>
          </p:cNvPr>
          <p:cNvSpPr/>
          <p:nvPr/>
        </p:nvSpPr>
        <p:spPr>
          <a:xfrm>
            <a:off x="4815709"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27" name="贰拾一8">
            <a:extLst>
              <a:ext uri="{FF2B5EF4-FFF2-40B4-BE49-F238E27FC236}">
                <a16:creationId xmlns:a16="http://schemas.microsoft.com/office/drawing/2014/main" id="{EFD9151D-7375-4941-81E1-413258923E53}"/>
              </a:ext>
            </a:extLst>
          </p:cNvPr>
          <p:cNvSpPr/>
          <p:nvPr/>
        </p:nvSpPr>
        <p:spPr>
          <a:xfrm>
            <a:off x="6678261"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30" name="贰拾一9">
            <a:extLst>
              <a:ext uri="{FF2B5EF4-FFF2-40B4-BE49-F238E27FC236}">
                <a16:creationId xmlns:a16="http://schemas.microsoft.com/office/drawing/2014/main" id="{F6D9FA10-D0F2-46D8-B3D9-D8E695F25A7C}"/>
              </a:ext>
            </a:extLst>
          </p:cNvPr>
          <p:cNvSpPr/>
          <p:nvPr/>
        </p:nvSpPr>
        <p:spPr>
          <a:xfrm>
            <a:off x="8540813"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32" name="贰拾一10">
            <a:extLst>
              <a:ext uri="{FF2B5EF4-FFF2-40B4-BE49-F238E27FC236}">
                <a16:creationId xmlns:a16="http://schemas.microsoft.com/office/drawing/2014/main" id="{7BB19017-529C-400E-B781-55BD7BE68682}"/>
              </a:ext>
            </a:extLst>
          </p:cNvPr>
          <p:cNvSpPr/>
          <p:nvPr/>
        </p:nvSpPr>
        <p:spPr>
          <a:xfrm>
            <a:off x="2073025"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3" name="贰拾一11">
            <a:extLst>
              <a:ext uri="{FF2B5EF4-FFF2-40B4-BE49-F238E27FC236}">
                <a16:creationId xmlns:a16="http://schemas.microsoft.com/office/drawing/2014/main" id="{7F0F6021-4CF6-4673-B3AE-B88C38A30DB0}"/>
              </a:ext>
            </a:extLst>
          </p:cNvPr>
          <p:cNvSpPr/>
          <p:nvPr/>
        </p:nvSpPr>
        <p:spPr>
          <a:xfrm>
            <a:off x="2197871"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4" name="贰拾一12">
            <a:extLst>
              <a:ext uri="{FF2B5EF4-FFF2-40B4-BE49-F238E27FC236}">
                <a16:creationId xmlns:a16="http://schemas.microsoft.com/office/drawing/2014/main" id="{1B3F53C5-1022-4424-9493-EDDE5F62B957}"/>
              </a:ext>
            </a:extLst>
          </p:cNvPr>
          <p:cNvSpPr/>
          <p:nvPr/>
        </p:nvSpPr>
        <p:spPr>
          <a:xfrm>
            <a:off x="2322717"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5" name="贰拾一13">
            <a:extLst>
              <a:ext uri="{FF2B5EF4-FFF2-40B4-BE49-F238E27FC236}">
                <a16:creationId xmlns:a16="http://schemas.microsoft.com/office/drawing/2014/main" id="{7C7BD262-AF5D-423D-A8D0-4B49E472169D}"/>
              </a:ext>
            </a:extLst>
          </p:cNvPr>
          <p:cNvSpPr/>
          <p:nvPr/>
        </p:nvSpPr>
        <p:spPr>
          <a:xfrm>
            <a:off x="2447563"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6" name="贰拾一14">
            <a:extLst>
              <a:ext uri="{FF2B5EF4-FFF2-40B4-BE49-F238E27FC236}">
                <a16:creationId xmlns:a16="http://schemas.microsoft.com/office/drawing/2014/main" id="{67868E95-8D7B-4201-83DC-C70038CCD39D}"/>
              </a:ext>
            </a:extLst>
          </p:cNvPr>
          <p:cNvSpPr/>
          <p:nvPr/>
        </p:nvSpPr>
        <p:spPr>
          <a:xfrm>
            <a:off x="2572408"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9" name="贰拾一15">
            <a:extLst>
              <a:ext uri="{FF2B5EF4-FFF2-40B4-BE49-F238E27FC236}">
                <a16:creationId xmlns:a16="http://schemas.microsoft.com/office/drawing/2014/main" id="{FF14342A-9896-4C6C-9ABB-C4070AED9D57}"/>
              </a:ext>
            </a:extLst>
          </p:cNvPr>
          <p:cNvSpPr/>
          <p:nvPr/>
        </p:nvSpPr>
        <p:spPr>
          <a:xfrm>
            <a:off x="3935577"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0" name="贰拾一16">
            <a:extLst>
              <a:ext uri="{FF2B5EF4-FFF2-40B4-BE49-F238E27FC236}">
                <a16:creationId xmlns:a16="http://schemas.microsoft.com/office/drawing/2014/main" id="{36A78DDB-A633-4057-BDD7-A0B7E35B3A7B}"/>
              </a:ext>
            </a:extLst>
          </p:cNvPr>
          <p:cNvSpPr/>
          <p:nvPr/>
        </p:nvSpPr>
        <p:spPr>
          <a:xfrm>
            <a:off x="4060423"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1" name="贰拾一17">
            <a:extLst>
              <a:ext uri="{FF2B5EF4-FFF2-40B4-BE49-F238E27FC236}">
                <a16:creationId xmlns:a16="http://schemas.microsoft.com/office/drawing/2014/main" id="{97B59708-32C4-4ADA-BFB5-34CA6BF799E6}"/>
              </a:ext>
            </a:extLst>
          </p:cNvPr>
          <p:cNvSpPr/>
          <p:nvPr/>
        </p:nvSpPr>
        <p:spPr>
          <a:xfrm>
            <a:off x="4185269"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2" name="贰拾一18">
            <a:extLst>
              <a:ext uri="{FF2B5EF4-FFF2-40B4-BE49-F238E27FC236}">
                <a16:creationId xmlns:a16="http://schemas.microsoft.com/office/drawing/2014/main" id="{9F2E7BB7-6E30-4695-84E4-0802675C7BC7}"/>
              </a:ext>
            </a:extLst>
          </p:cNvPr>
          <p:cNvSpPr/>
          <p:nvPr/>
        </p:nvSpPr>
        <p:spPr>
          <a:xfrm>
            <a:off x="4310115"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3" name="贰拾一19">
            <a:extLst>
              <a:ext uri="{FF2B5EF4-FFF2-40B4-BE49-F238E27FC236}">
                <a16:creationId xmlns:a16="http://schemas.microsoft.com/office/drawing/2014/main" id="{C3985D0A-AEAC-4FCA-BB36-65CC63D74CA5}"/>
              </a:ext>
            </a:extLst>
          </p:cNvPr>
          <p:cNvSpPr/>
          <p:nvPr/>
        </p:nvSpPr>
        <p:spPr>
          <a:xfrm>
            <a:off x="4434960"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5" name="贰拾一20">
            <a:extLst>
              <a:ext uri="{FF2B5EF4-FFF2-40B4-BE49-F238E27FC236}">
                <a16:creationId xmlns:a16="http://schemas.microsoft.com/office/drawing/2014/main" id="{880C8036-0869-42E5-9565-AB778B054CAD}"/>
              </a:ext>
            </a:extLst>
          </p:cNvPr>
          <p:cNvSpPr/>
          <p:nvPr/>
        </p:nvSpPr>
        <p:spPr>
          <a:xfrm>
            <a:off x="5798129"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6" name="贰拾一21">
            <a:extLst>
              <a:ext uri="{FF2B5EF4-FFF2-40B4-BE49-F238E27FC236}">
                <a16:creationId xmlns:a16="http://schemas.microsoft.com/office/drawing/2014/main" id="{E2DE56DB-F7B2-4768-BDC0-D2E7F7EDCB49}"/>
              </a:ext>
            </a:extLst>
          </p:cNvPr>
          <p:cNvSpPr/>
          <p:nvPr/>
        </p:nvSpPr>
        <p:spPr>
          <a:xfrm>
            <a:off x="5922975"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7" name="贰拾一22">
            <a:extLst>
              <a:ext uri="{FF2B5EF4-FFF2-40B4-BE49-F238E27FC236}">
                <a16:creationId xmlns:a16="http://schemas.microsoft.com/office/drawing/2014/main" id="{D71B1195-17B2-4ADF-AA58-37A44AB78EDF}"/>
              </a:ext>
            </a:extLst>
          </p:cNvPr>
          <p:cNvSpPr/>
          <p:nvPr/>
        </p:nvSpPr>
        <p:spPr>
          <a:xfrm>
            <a:off x="6047821"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8" name="贰拾一23">
            <a:extLst>
              <a:ext uri="{FF2B5EF4-FFF2-40B4-BE49-F238E27FC236}">
                <a16:creationId xmlns:a16="http://schemas.microsoft.com/office/drawing/2014/main" id="{807F13A9-5621-4865-B2B2-5F00AA40596B}"/>
              </a:ext>
            </a:extLst>
          </p:cNvPr>
          <p:cNvSpPr/>
          <p:nvPr/>
        </p:nvSpPr>
        <p:spPr>
          <a:xfrm>
            <a:off x="6172667"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9" name="贰拾一24">
            <a:extLst>
              <a:ext uri="{FF2B5EF4-FFF2-40B4-BE49-F238E27FC236}">
                <a16:creationId xmlns:a16="http://schemas.microsoft.com/office/drawing/2014/main" id="{AF90CD71-9118-4867-B7C8-2FA6A5F9FBE1}"/>
              </a:ext>
            </a:extLst>
          </p:cNvPr>
          <p:cNvSpPr/>
          <p:nvPr/>
        </p:nvSpPr>
        <p:spPr>
          <a:xfrm>
            <a:off x="6297512"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1" name="贰拾一25">
            <a:extLst>
              <a:ext uri="{FF2B5EF4-FFF2-40B4-BE49-F238E27FC236}">
                <a16:creationId xmlns:a16="http://schemas.microsoft.com/office/drawing/2014/main" id="{A23D1225-9D94-41E7-8696-4B3990C773F4}"/>
              </a:ext>
            </a:extLst>
          </p:cNvPr>
          <p:cNvSpPr/>
          <p:nvPr/>
        </p:nvSpPr>
        <p:spPr>
          <a:xfrm>
            <a:off x="7660681"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2" name="贰拾一26">
            <a:extLst>
              <a:ext uri="{FF2B5EF4-FFF2-40B4-BE49-F238E27FC236}">
                <a16:creationId xmlns:a16="http://schemas.microsoft.com/office/drawing/2014/main" id="{550980A1-B010-4BAE-A8F2-BBA1DB170EFB}"/>
              </a:ext>
            </a:extLst>
          </p:cNvPr>
          <p:cNvSpPr/>
          <p:nvPr/>
        </p:nvSpPr>
        <p:spPr>
          <a:xfrm>
            <a:off x="7785527"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3" name="贰拾一27">
            <a:extLst>
              <a:ext uri="{FF2B5EF4-FFF2-40B4-BE49-F238E27FC236}">
                <a16:creationId xmlns:a16="http://schemas.microsoft.com/office/drawing/2014/main" id="{3B65ACB4-CF5B-470C-9541-80143FA0D755}"/>
              </a:ext>
            </a:extLst>
          </p:cNvPr>
          <p:cNvSpPr/>
          <p:nvPr/>
        </p:nvSpPr>
        <p:spPr>
          <a:xfrm>
            <a:off x="7910373"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4" name="贰拾一28">
            <a:extLst>
              <a:ext uri="{FF2B5EF4-FFF2-40B4-BE49-F238E27FC236}">
                <a16:creationId xmlns:a16="http://schemas.microsoft.com/office/drawing/2014/main" id="{9A579421-ED87-481F-B24F-E3B50AD15348}"/>
              </a:ext>
            </a:extLst>
          </p:cNvPr>
          <p:cNvSpPr/>
          <p:nvPr/>
        </p:nvSpPr>
        <p:spPr>
          <a:xfrm>
            <a:off x="8035219"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5" name="贰拾一29">
            <a:extLst>
              <a:ext uri="{FF2B5EF4-FFF2-40B4-BE49-F238E27FC236}">
                <a16:creationId xmlns:a16="http://schemas.microsoft.com/office/drawing/2014/main" id="{ECC34410-A069-4669-961F-D0CD5D20AF6B}"/>
              </a:ext>
            </a:extLst>
          </p:cNvPr>
          <p:cNvSpPr/>
          <p:nvPr/>
        </p:nvSpPr>
        <p:spPr>
          <a:xfrm>
            <a:off x="8160064"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67" name="贰拾一30">
            <a:extLst>
              <a:ext uri="{FF2B5EF4-FFF2-40B4-BE49-F238E27FC236}">
                <a16:creationId xmlns:a16="http://schemas.microsoft.com/office/drawing/2014/main" id="{3FBBAC4D-3CFE-4D09-8661-9F64D7E63C09}"/>
              </a:ext>
            </a:extLst>
          </p:cNvPr>
          <p:cNvSpPr/>
          <p:nvPr/>
        </p:nvSpPr>
        <p:spPr>
          <a:xfrm>
            <a:off x="10403365"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70" name="贰拾一31">
            <a:extLst>
              <a:ext uri="{FF2B5EF4-FFF2-40B4-BE49-F238E27FC236}">
                <a16:creationId xmlns:a16="http://schemas.microsoft.com/office/drawing/2014/main" id="{29E53250-E7E2-4ECF-BD5C-AEB5D3EF220A}"/>
              </a:ext>
            </a:extLst>
          </p:cNvPr>
          <p:cNvSpPr/>
          <p:nvPr/>
        </p:nvSpPr>
        <p:spPr>
          <a:xfrm>
            <a:off x="9523233"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71" name="贰拾一32">
            <a:extLst>
              <a:ext uri="{FF2B5EF4-FFF2-40B4-BE49-F238E27FC236}">
                <a16:creationId xmlns:a16="http://schemas.microsoft.com/office/drawing/2014/main" id="{93D46839-3648-4F48-9EF1-AD073899D493}"/>
              </a:ext>
            </a:extLst>
          </p:cNvPr>
          <p:cNvSpPr/>
          <p:nvPr/>
        </p:nvSpPr>
        <p:spPr>
          <a:xfrm>
            <a:off x="9648079"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72" name="贰拾一33">
            <a:extLst>
              <a:ext uri="{FF2B5EF4-FFF2-40B4-BE49-F238E27FC236}">
                <a16:creationId xmlns:a16="http://schemas.microsoft.com/office/drawing/2014/main" id="{2ED1B96E-4D9A-47B8-BEB6-6BA8E62B1B76}"/>
              </a:ext>
            </a:extLst>
          </p:cNvPr>
          <p:cNvSpPr/>
          <p:nvPr/>
        </p:nvSpPr>
        <p:spPr>
          <a:xfrm>
            <a:off x="9772925"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73" name="贰拾一34">
            <a:extLst>
              <a:ext uri="{FF2B5EF4-FFF2-40B4-BE49-F238E27FC236}">
                <a16:creationId xmlns:a16="http://schemas.microsoft.com/office/drawing/2014/main" id="{E186310A-4668-45F9-ACAF-6701015B16E8}"/>
              </a:ext>
            </a:extLst>
          </p:cNvPr>
          <p:cNvSpPr/>
          <p:nvPr/>
        </p:nvSpPr>
        <p:spPr>
          <a:xfrm>
            <a:off x="9897771"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74" name="贰拾一35">
            <a:extLst>
              <a:ext uri="{FF2B5EF4-FFF2-40B4-BE49-F238E27FC236}">
                <a16:creationId xmlns:a16="http://schemas.microsoft.com/office/drawing/2014/main" id="{B2AE2F76-B598-460A-B8F5-C947AA192F56}"/>
              </a:ext>
            </a:extLst>
          </p:cNvPr>
          <p:cNvSpPr/>
          <p:nvPr/>
        </p:nvSpPr>
        <p:spPr>
          <a:xfrm>
            <a:off x="10022616"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cxnSp>
        <p:nvCxnSpPr>
          <p:cNvPr id="58" name="贰拾一36">
            <a:extLst>
              <a:ext uri="{FF2B5EF4-FFF2-40B4-BE49-F238E27FC236}">
                <a16:creationId xmlns:a16="http://schemas.microsoft.com/office/drawing/2014/main" id="{8C1E61F9-CA0F-4151-9B34-EBA0D3E14D66}"/>
              </a:ext>
            </a:extLst>
          </p:cNvPr>
          <p:cNvCxnSpPr/>
          <p:nvPr/>
        </p:nvCxnSpPr>
        <p:spPr>
          <a:xfrm flipV="1">
            <a:off x="1409700" y="1654773"/>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63" name="贰拾一37">
            <a:extLst>
              <a:ext uri="{FF2B5EF4-FFF2-40B4-BE49-F238E27FC236}">
                <a16:creationId xmlns:a16="http://schemas.microsoft.com/office/drawing/2014/main" id="{2644228B-69B8-4AE5-B2B4-6BC7CDF44BD8}"/>
              </a:ext>
            </a:extLst>
          </p:cNvPr>
          <p:cNvCxnSpPr/>
          <p:nvPr/>
        </p:nvCxnSpPr>
        <p:spPr>
          <a:xfrm flipV="1">
            <a:off x="5184385" y="1654773"/>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77" name="贰拾一38">
            <a:extLst>
              <a:ext uri="{FF2B5EF4-FFF2-40B4-BE49-F238E27FC236}">
                <a16:creationId xmlns:a16="http://schemas.microsoft.com/office/drawing/2014/main" id="{0F88C70F-EE22-45E1-9779-2A7425E3F63A}"/>
              </a:ext>
            </a:extLst>
          </p:cNvPr>
          <p:cNvCxnSpPr/>
          <p:nvPr/>
        </p:nvCxnSpPr>
        <p:spPr>
          <a:xfrm flipV="1">
            <a:off x="8901598" y="1654773"/>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103" name="贰拾一39">
            <a:extLst>
              <a:ext uri="{FF2B5EF4-FFF2-40B4-BE49-F238E27FC236}">
                <a16:creationId xmlns:a16="http://schemas.microsoft.com/office/drawing/2014/main" id="{22ADD232-49A8-4DBA-A1AE-F88F4016F212}"/>
              </a:ext>
            </a:extLst>
          </p:cNvPr>
          <p:cNvCxnSpPr>
            <a:cxnSpLocks/>
          </p:cNvCxnSpPr>
          <p:nvPr/>
        </p:nvCxnSpPr>
        <p:spPr>
          <a:xfrm flipH="1">
            <a:off x="10789871" y="4343742"/>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100" name="贰拾一40">
            <a:extLst>
              <a:ext uri="{FF2B5EF4-FFF2-40B4-BE49-F238E27FC236}">
                <a16:creationId xmlns:a16="http://schemas.microsoft.com/office/drawing/2014/main" id="{9380AC1F-5EC6-4D97-9BC6-6D4AD4FE2AD4}"/>
              </a:ext>
            </a:extLst>
          </p:cNvPr>
          <p:cNvCxnSpPr>
            <a:cxnSpLocks/>
          </p:cNvCxnSpPr>
          <p:nvPr/>
        </p:nvCxnSpPr>
        <p:spPr>
          <a:xfrm flipH="1">
            <a:off x="7015186" y="4343742"/>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97" name="贰拾一41">
            <a:extLst>
              <a:ext uri="{FF2B5EF4-FFF2-40B4-BE49-F238E27FC236}">
                <a16:creationId xmlns:a16="http://schemas.microsoft.com/office/drawing/2014/main" id="{67280211-224E-46AC-B23C-160B668D9EC3}"/>
              </a:ext>
            </a:extLst>
          </p:cNvPr>
          <p:cNvCxnSpPr>
            <a:cxnSpLocks/>
          </p:cNvCxnSpPr>
          <p:nvPr/>
        </p:nvCxnSpPr>
        <p:spPr>
          <a:xfrm flipH="1">
            <a:off x="3297973" y="4343742"/>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sp>
        <p:nvSpPr>
          <p:cNvPr id="17" name="贰拾一42">
            <a:extLst>
              <a:ext uri="{FF2B5EF4-FFF2-40B4-BE49-F238E27FC236}">
                <a16:creationId xmlns:a16="http://schemas.microsoft.com/office/drawing/2014/main" id="{57F51909-DD92-4BE9-8E38-6D5FE7D27F41}"/>
              </a:ext>
            </a:extLst>
          </p:cNvPr>
          <p:cNvSpPr txBox="1"/>
          <p:nvPr/>
        </p:nvSpPr>
        <p:spPr>
          <a:xfrm>
            <a:off x="1144595" y="3584047"/>
            <a:ext cx="629372" cy="430887"/>
          </a:xfrm>
          <a:prstGeom prst="rect">
            <a:avLst/>
          </a:prstGeom>
          <a:noFill/>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01</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22" name="贰拾一43">
            <a:extLst>
              <a:ext uri="{FF2B5EF4-FFF2-40B4-BE49-F238E27FC236}">
                <a16:creationId xmlns:a16="http://schemas.microsoft.com/office/drawing/2014/main" id="{AB0C48E4-FD32-47EB-82AB-C1B22FC22CA7}"/>
              </a:ext>
            </a:extLst>
          </p:cNvPr>
          <p:cNvSpPr txBox="1"/>
          <p:nvPr/>
        </p:nvSpPr>
        <p:spPr>
          <a:xfrm>
            <a:off x="3007147" y="3584047"/>
            <a:ext cx="629372" cy="430887"/>
          </a:xfrm>
          <a:prstGeom prst="rect">
            <a:avLst/>
          </a:prstGeom>
          <a:noFill/>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02</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25" name="贰拾一44">
            <a:extLst>
              <a:ext uri="{FF2B5EF4-FFF2-40B4-BE49-F238E27FC236}">
                <a16:creationId xmlns:a16="http://schemas.microsoft.com/office/drawing/2014/main" id="{89DAF759-670A-4C83-9C7C-5D208A60FDCD}"/>
              </a:ext>
            </a:extLst>
          </p:cNvPr>
          <p:cNvSpPr txBox="1"/>
          <p:nvPr/>
        </p:nvSpPr>
        <p:spPr>
          <a:xfrm>
            <a:off x="4869699" y="3584047"/>
            <a:ext cx="629372" cy="430887"/>
          </a:xfrm>
          <a:prstGeom prst="rect">
            <a:avLst/>
          </a:prstGeom>
          <a:noFill/>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03</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28" name="贰拾一45">
            <a:extLst>
              <a:ext uri="{FF2B5EF4-FFF2-40B4-BE49-F238E27FC236}">
                <a16:creationId xmlns:a16="http://schemas.microsoft.com/office/drawing/2014/main" id="{02BE5C79-AE01-4436-AB13-4E5316EB8434}"/>
              </a:ext>
            </a:extLst>
          </p:cNvPr>
          <p:cNvSpPr txBox="1"/>
          <p:nvPr/>
        </p:nvSpPr>
        <p:spPr>
          <a:xfrm>
            <a:off x="6732251" y="3584047"/>
            <a:ext cx="629372" cy="430887"/>
          </a:xfrm>
          <a:prstGeom prst="rect">
            <a:avLst/>
          </a:prstGeom>
          <a:noFill/>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04</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31" name="贰拾一46">
            <a:extLst>
              <a:ext uri="{FF2B5EF4-FFF2-40B4-BE49-F238E27FC236}">
                <a16:creationId xmlns:a16="http://schemas.microsoft.com/office/drawing/2014/main" id="{F9F26081-45EA-4627-8219-56CAFBD857EF}"/>
              </a:ext>
            </a:extLst>
          </p:cNvPr>
          <p:cNvSpPr txBox="1"/>
          <p:nvPr/>
        </p:nvSpPr>
        <p:spPr>
          <a:xfrm>
            <a:off x="8594803" y="3584047"/>
            <a:ext cx="629372" cy="430887"/>
          </a:xfrm>
          <a:prstGeom prst="rect">
            <a:avLst/>
          </a:prstGeom>
          <a:noFill/>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05</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68" name="贰拾一47">
            <a:extLst>
              <a:ext uri="{FF2B5EF4-FFF2-40B4-BE49-F238E27FC236}">
                <a16:creationId xmlns:a16="http://schemas.microsoft.com/office/drawing/2014/main" id="{3E116EE4-AD8B-49FE-91B8-9A7255605BE4}"/>
              </a:ext>
            </a:extLst>
          </p:cNvPr>
          <p:cNvSpPr txBox="1"/>
          <p:nvPr/>
        </p:nvSpPr>
        <p:spPr>
          <a:xfrm>
            <a:off x="10457355" y="3584047"/>
            <a:ext cx="629372" cy="430887"/>
          </a:xfrm>
          <a:prstGeom prst="rect">
            <a:avLst/>
          </a:prstGeom>
          <a:noFill/>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06</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7" name="贰拾一48">
            <a:extLst>
              <a:ext uri="{FF2B5EF4-FFF2-40B4-BE49-F238E27FC236}">
                <a16:creationId xmlns:a16="http://schemas.microsoft.com/office/drawing/2014/main" id="{1A253BF8-DF91-F957-76D4-9D47D796F26F}"/>
              </a:ext>
            </a:extLst>
          </p:cNvPr>
          <p:cNvSpPr txBox="1"/>
          <p:nvPr/>
        </p:nvSpPr>
        <p:spPr>
          <a:xfrm>
            <a:off x="1460399" y="1598842"/>
            <a:ext cx="2249557" cy="369332"/>
          </a:xfrm>
          <a:prstGeom prst="rect">
            <a:avLst/>
          </a:prstGeom>
          <a:noFill/>
        </p:spPr>
        <p:txBody>
          <a:bodyPr wrap="square">
            <a:spAutoFit/>
          </a:bodyPr>
          <a:lstStyle/>
          <a:p>
            <a:r>
              <a:rPr lang="en-US" altLang="zh-CN" b="1" dirty="0">
                <a:gradFill>
                  <a:gsLst>
                    <a:gs pos="100000">
                      <a:schemeClr val="accent2"/>
                    </a:gs>
                    <a:gs pos="6000">
                      <a:schemeClr val="accent2">
                        <a:lumMod val="40000"/>
                        <a:lumOff val="60000"/>
                      </a:schemeClr>
                    </a:gs>
                  </a:gsLst>
                  <a:lin ang="16200000" scaled="1"/>
                </a:gradFill>
                <a:latin typeface="+mj-ea"/>
                <a:ea typeface="+mj-ea"/>
              </a:rPr>
              <a:t>1906</a:t>
            </a:r>
            <a:endParaRPr lang="zh-CN" altLang="en-US" b="1" dirty="0">
              <a:gradFill>
                <a:gsLst>
                  <a:gs pos="100000">
                    <a:schemeClr val="accent2"/>
                  </a:gs>
                  <a:gs pos="6000">
                    <a:schemeClr val="accent2">
                      <a:lumMod val="40000"/>
                      <a:lumOff val="60000"/>
                    </a:schemeClr>
                  </a:gs>
                </a:gsLst>
                <a:lin ang="16200000" scaled="1"/>
              </a:gradFill>
              <a:latin typeface="+mj-ea"/>
              <a:ea typeface="+mj-ea"/>
            </a:endParaRPr>
          </a:p>
        </p:txBody>
      </p:sp>
      <p:sp>
        <p:nvSpPr>
          <p:cNvPr id="8" name="贰拾一49">
            <a:extLst>
              <a:ext uri="{FF2B5EF4-FFF2-40B4-BE49-F238E27FC236}">
                <a16:creationId xmlns:a16="http://schemas.microsoft.com/office/drawing/2014/main" id="{D6F29BF0-B1C1-1B6E-2850-66CFABE7552E}"/>
              </a:ext>
            </a:extLst>
          </p:cNvPr>
          <p:cNvSpPr txBox="1"/>
          <p:nvPr/>
        </p:nvSpPr>
        <p:spPr>
          <a:xfrm>
            <a:off x="1460400" y="1960333"/>
            <a:ext cx="2578938" cy="328551"/>
          </a:xfrm>
          <a:prstGeom prst="rect">
            <a:avLst/>
          </a:prstGeom>
          <a:noFill/>
        </p:spPr>
        <p:txBody>
          <a:bodyPr wrap="square">
            <a:spAutoFit/>
          </a:bodyPr>
          <a:lstStyle/>
          <a:p>
            <a:pPr>
              <a:lnSpc>
                <a:spcPct val="120000"/>
              </a:lnSpc>
            </a:pPr>
            <a:r>
              <a:rPr lang="zh-CN" altLang="en-US" sz="1400" dirty="0"/>
              <a:t>马尔可夫链被提出</a:t>
            </a:r>
          </a:p>
        </p:txBody>
      </p:sp>
      <p:sp>
        <p:nvSpPr>
          <p:cNvPr id="9" name="贰拾一50">
            <a:extLst>
              <a:ext uri="{FF2B5EF4-FFF2-40B4-BE49-F238E27FC236}">
                <a16:creationId xmlns:a16="http://schemas.microsoft.com/office/drawing/2014/main" id="{351F9A38-99C8-E27E-AF81-2913A37D556D}"/>
              </a:ext>
            </a:extLst>
          </p:cNvPr>
          <p:cNvSpPr txBox="1"/>
          <p:nvPr/>
        </p:nvSpPr>
        <p:spPr>
          <a:xfrm>
            <a:off x="5249760" y="1598842"/>
            <a:ext cx="2249557" cy="369332"/>
          </a:xfrm>
          <a:prstGeom prst="rect">
            <a:avLst/>
          </a:prstGeom>
          <a:noFill/>
        </p:spPr>
        <p:txBody>
          <a:bodyPr wrap="square">
            <a:spAutoFit/>
          </a:bodyPr>
          <a:lstStyle/>
          <a:p>
            <a:r>
              <a:rPr lang="en-US" altLang="zh-CN" b="1" dirty="0">
                <a:gradFill>
                  <a:gsLst>
                    <a:gs pos="100000">
                      <a:schemeClr val="accent1"/>
                    </a:gs>
                    <a:gs pos="6000">
                      <a:schemeClr val="accent1">
                        <a:lumMod val="60000"/>
                        <a:lumOff val="40000"/>
                      </a:schemeClr>
                    </a:gs>
                  </a:gsLst>
                  <a:lin ang="16200000" scaled="1"/>
                </a:gradFill>
                <a:latin typeface="+mj-ea"/>
                <a:ea typeface="+mj-ea"/>
              </a:rPr>
              <a:t>20</a:t>
            </a:r>
            <a:r>
              <a:rPr lang="zh-CN" altLang="en-US" b="1" dirty="0">
                <a:gradFill>
                  <a:gsLst>
                    <a:gs pos="100000">
                      <a:schemeClr val="accent1"/>
                    </a:gs>
                    <a:gs pos="6000">
                      <a:schemeClr val="accent1">
                        <a:lumMod val="60000"/>
                        <a:lumOff val="40000"/>
                      </a:schemeClr>
                    </a:gs>
                  </a:gsLst>
                  <a:lin ang="16200000" scaled="1"/>
                </a:gradFill>
                <a:latin typeface="+mj-ea"/>
                <a:ea typeface="+mj-ea"/>
              </a:rPr>
              <a:t>世纪</a:t>
            </a:r>
            <a:r>
              <a:rPr lang="en-US" altLang="zh-CN" b="1" dirty="0">
                <a:gradFill>
                  <a:gsLst>
                    <a:gs pos="100000">
                      <a:schemeClr val="accent1"/>
                    </a:gs>
                    <a:gs pos="6000">
                      <a:schemeClr val="accent1">
                        <a:lumMod val="60000"/>
                        <a:lumOff val="40000"/>
                      </a:schemeClr>
                    </a:gs>
                  </a:gsLst>
                  <a:lin ang="16200000" scaled="1"/>
                </a:gradFill>
                <a:latin typeface="+mj-ea"/>
                <a:ea typeface="+mj-ea"/>
              </a:rPr>
              <a:t>70-80</a:t>
            </a:r>
            <a:r>
              <a:rPr lang="zh-CN" altLang="en-US" b="1" dirty="0">
                <a:gradFill>
                  <a:gsLst>
                    <a:gs pos="100000">
                      <a:schemeClr val="accent1"/>
                    </a:gs>
                    <a:gs pos="6000">
                      <a:schemeClr val="accent1">
                        <a:lumMod val="60000"/>
                        <a:lumOff val="40000"/>
                      </a:schemeClr>
                    </a:gs>
                  </a:gsLst>
                  <a:lin ang="16200000" scaled="1"/>
                </a:gradFill>
                <a:latin typeface="+mj-ea"/>
                <a:ea typeface="+mj-ea"/>
              </a:rPr>
              <a:t>年代</a:t>
            </a:r>
          </a:p>
        </p:txBody>
      </p:sp>
      <p:sp>
        <p:nvSpPr>
          <p:cNvPr id="10" name="贰拾一51">
            <a:extLst>
              <a:ext uri="{FF2B5EF4-FFF2-40B4-BE49-F238E27FC236}">
                <a16:creationId xmlns:a16="http://schemas.microsoft.com/office/drawing/2014/main" id="{4282AE1C-8513-65B7-7F05-62838651D232}"/>
              </a:ext>
            </a:extLst>
          </p:cNvPr>
          <p:cNvSpPr txBox="1"/>
          <p:nvPr/>
        </p:nvSpPr>
        <p:spPr>
          <a:xfrm>
            <a:off x="5249761" y="1960333"/>
            <a:ext cx="2578938" cy="587084"/>
          </a:xfrm>
          <a:prstGeom prst="rect">
            <a:avLst/>
          </a:prstGeom>
          <a:noFill/>
        </p:spPr>
        <p:txBody>
          <a:bodyPr wrap="square">
            <a:spAutoFit/>
          </a:bodyPr>
          <a:lstStyle/>
          <a:p>
            <a:pPr>
              <a:lnSpc>
                <a:spcPct val="120000"/>
              </a:lnSpc>
            </a:pPr>
            <a:r>
              <a:rPr lang="en" altLang="zh-CN" sz="1400" dirty="0"/>
              <a:t>HMM</a:t>
            </a:r>
            <a:r>
              <a:rPr lang="zh-CN" altLang="en-US" sz="1400" dirty="0"/>
              <a:t>成为语音识别的主流模型之一。</a:t>
            </a:r>
          </a:p>
        </p:txBody>
      </p:sp>
      <p:sp>
        <p:nvSpPr>
          <p:cNvPr id="11" name="贰拾一52">
            <a:extLst>
              <a:ext uri="{FF2B5EF4-FFF2-40B4-BE49-F238E27FC236}">
                <a16:creationId xmlns:a16="http://schemas.microsoft.com/office/drawing/2014/main" id="{BB0A923C-58AD-B5A0-0238-C422A1F274D5}"/>
              </a:ext>
            </a:extLst>
          </p:cNvPr>
          <p:cNvSpPr txBox="1"/>
          <p:nvPr/>
        </p:nvSpPr>
        <p:spPr>
          <a:xfrm>
            <a:off x="9000424" y="1598842"/>
            <a:ext cx="2249557" cy="646331"/>
          </a:xfrm>
          <a:prstGeom prst="rect">
            <a:avLst/>
          </a:prstGeom>
          <a:noFill/>
        </p:spPr>
        <p:txBody>
          <a:bodyPr wrap="square">
            <a:spAutoFit/>
          </a:bodyPr>
          <a:lstStyle/>
          <a:p>
            <a:r>
              <a:rPr lang="en-US" altLang="zh-CN" b="1" dirty="0">
                <a:gradFill>
                  <a:gsLst>
                    <a:gs pos="100000">
                      <a:schemeClr val="accent2"/>
                    </a:gs>
                    <a:gs pos="6000">
                      <a:schemeClr val="accent2">
                        <a:lumMod val="40000"/>
                        <a:lumOff val="60000"/>
                      </a:schemeClr>
                    </a:gs>
                  </a:gsLst>
                  <a:lin ang="16200000" scaled="1"/>
                </a:gradFill>
                <a:latin typeface="+mj-ea"/>
                <a:ea typeface="+mj-ea"/>
              </a:rPr>
              <a:t>21</a:t>
            </a:r>
            <a:r>
              <a:rPr lang="zh-CN" altLang="en-US" b="1" dirty="0">
                <a:gradFill>
                  <a:gsLst>
                    <a:gs pos="100000">
                      <a:schemeClr val="accent2"/>
                    </a:gs>
                    <a:gs pos="6000">
                      <a:schemeClr val="accent2">
                        <a:lumMod val="40000"/>
                        <a:lumOff val="60000"/>
                      </a:schemeClr>
                    </a:gs>
                  </a:gsLst>
                  <a:lin ang="16200000" scaled="1"/>
                </a:gradFill>
                <a:latin typeface="+mj-ea"/>
                <a:ea typeface="+mj-ea"/>
              </a:rPr>
              <a:t>世纪初</a:t>
            </a:r>
          </a:p>
          <a:p>
            <a:endParaRPr lang="zh-CN" altLang="en-US" b="1" dirty="0">
              <a:gradFill>
                <a:gsLst>
                  <a:gs pos="100000">
                    <a:schemeClr val="accent2"/>
                  </a:gs>
                  <a:gs pos="6000">
                    <a:schemeClr val="accent2">
                      <a:lumMod val="40000"/>
                      <a:lumOff val="60000"/>
                    </a:schemeClr>
                  </a:gs>
                </a:gsLst>
                <a:lin ang="16200000" scaled="1"/>
              </a:gradFill>
              <a:latin typeface="+mj-ea"/>
              <a:ea typeface="+mj-ea"/>
            </a:endParaRPr>
          </a:p>
        </p:txBody>
      </p:sp>
      <p:sp>
        <p:nvSpPr>
          <p:cNvPr id="12" name="贰拾一53">
            <a:extLst>
              <a:ext uri="{FF2B5EF4-FFF2-40B4-BE49-F238E27FC236}">
                <a16:creationId xmlns:a16="http://schemas.microsoft.com/office/drawing/2014/main" id="{7EBB175B-4DB9-19A6-2C82-794DFBFD0127}"/>
              </a:ext>
            </a:extLst>
          </p:cNvPr>
          <p:cNvSpPr txBox="1"/>
          <p:nvPr/>
        </p:nvSpPr>
        <p:spPr>
          <a:xfrm>
            <a:off x="9000425" y="1960333"/>
            <a:ext cx="2578938" cy="1878271"/>
          </a:xfrm>
          <a:prstGeom prst="rect">
            <a:avLst/>
          </a:prstGeom>
          <a:noFill/>
        </p:spPr>
        <p:txBody>
          <a:bodyPr wrap="square">
            <a:spAutoFit/>
          </a:bodyPr>
          <a:lstStyle/>
          <a:p>
            <a:pPr>
              <a:lnSpc>
                <a:spcPct val="120000"/>
              </a:lnSpc>
            </a:pPr>
            <a:r>
              <a:rPr lang="zh-CN" altLang="en-US" sz="1400" dirty="0"/>
              <a:t>与机器学习的结合与改进，</a:t>
            </a:r>
            <a:r>
              <a:rPr lang="en" altLang="zh-CN" sz="1400" dirty="0"/>
              <a:t> HMM</a:t>
            </a:r>
            <a:r>
              <a:rPr lang="zh-CN" altLang="en-US" sz="1400" dirty="0"/>
              <a:t>与深度学习的结合产生了混合模型，</a:t>
            </a:r>
            <a:r>
              <a:rPr lang="en" altLang="zh-CN" sz="1400" dirty="0"/>
              <a:t>HMM</a:t>
            </a:r>
            <a:r>
              <a:rPr lang="zh-CN" altLang="en-US" sz="1400" dirty="0"/>
              <a:t>用于隐状态建模，将神经网络用于观测建模的深度</a:t>
            </a:r>
            <a:r>
              <a:rPr lang="en" altLang="zh-CN" sz="1400" dirty="0"/>
              <a:t>HMM</a:t>
            </a:r>
            <a:r>
              <a:rPr lang="zh-CN" altLang="en" sz="1400" dirty="0"/>
              <a:t>。</a:t>
            </a:r>
          </a:p>
          <a:p>
            <a:pPr>
              <a:lnSpc>
                <a:spcPct val="120000"/>
              </a:lnSpc>
            </a:pPr>
            <a:endParaRPr lang="zh-CN" altLang="en-US" sz="1400" dirty="0"/>
          </a:p>
          <a:p>
            <a:pPr>
              <a:lnSpc>
                <a:spcPct val="120000"/>
              </a:lnSpc>
            </a:pPr>
            <a:endParaRPr lang="zh-CN" altLang="en-US" sz="1400" dirty="0"/>
          </a:p>
        </p:txBody>
      </p:sp>
      <p:sp>
        <p:nvSpPr>
          <p:cNvPr id="13" name="贰拾一54">
            <a:extLst>
              <a:ext uri="{FF2B5EF4-FFF2-40B4-BE49-F238E27FC236}">
                <a16:creationId xmlns:a16="http://schemas.microsoft.com/office/drawing/2014/main" id="{03300863-8E4D-756D-0715-4EABEFBFC526}"/>
              </a:ext>
            </a:extLst>
          </p:cNvPr>
          <p:cNvSpPr txBox="1"/>
          <p:nvPr/>
        </p:nvSpPr>
        <p:spPr>
          <a:xfrm>
            <a:off x="966913" y="4644783"/>
            <a:ext cx="2249557" cy="369332"/>
          </a:xfrm>
          <a:prstGeom prst="rect">
            <a:avLst/>
          </a:prstGeom>
          <a:noFill/>
        </p:spPr>
        <p:txBody>
          <a:bodyPr wrap="square">
            <a:spAutoFit/>
          </a:bodyPr>
          <a:lstStyle/>
          <a:p>
            <a:pPr algn="r"/>
            <a:r>
              <a:rPr lang="en-US" altLang="zh-CN" b="1" dirty="0">
                <a:gradFill>
                  <a:gsLst>
                    <a:gs pos="100000">
                      <a:schemeClr val="accent1"/>
                    </a:gs>
                    <a:gs pos="6000">
                      <a:schemeClr val="accent1">
                        <a:lumMod val="60000"/>
                        <a:lumOff val="40000"/>
                      </a:schemeClr>
                    </a:gs>
                  </a:gsLst>
                  <a:lin ang="16200000" scaled="1"/>
                </a:gradFill>
                <a:latin typeface="+mj-ea"/>
                <a:ea typeface="+mj-ea"/>
              </a:rPr>
              <a:t>1960</a:t>
            </a:r>
            <a:endParaRPr lang="zh-CN" altLang="en-US" sz="1800" b="1" dirty="0">
              <a:gradFill>
                <a:gsLst>
                  <a:gs pos="100000">
                    <a:schemeClr val="accent1"/>
                  </a:gs>
                  <a:gs pos="6000">
                    <a:schemeClr val="accent1">
                      <a:lumMod val="60000"/>
                      <a:lumOff val="40000"/>
                    </a:schemeClr>
                  </a:gs>
                </a:gsLst>
                <a:lin ang="16200000" scaled="1"/>
              </a:gradFill>
              <a:latin typeface="+mj-ea"/>
              <a:ea typeface="+mj-ea"/>
            </a:endParaRPr>
          </a:p>
        </p:txBody>
      </p:sp>
      <p:sp>
        <p:nvSpPr>
          <p:cNvPr id="14" name="贰拾一55">
            <a:extLst>
              <a:ext uri="{FF2B5EF4-FFF2-40B4-BE49-F238E27FC236}">
                <a16:creationId xmlns:a16="http://schemas.microsoft.com/office/drawing/2014/main" id="{54A0A9E7-44BA-E1E4-9D25-85137CC69747}"/>
              </a:ext>
            </a:extLst>
          </p:cNvPr>
          <p:cNvSpPr txBox="1"/>
          <p:nvPr/>
        </p:nvSpPr>
        <p:spPr>
          <a:xfrm>
            <a:off x="637532" y="5006274"/>
            <a:ext cx="2578938" cy="327077"/>
          </a:xfrm>
          <a:prstGeom prst="rect">
            <a:avLst/>
          </a:prstGeom>
          <a:noFill/>
        </p:spPr>
        <p:txBody>
          <a:bodyPr wrap="square">
            <a:spAutoFit/>
          </a:bodyPr>
          <a:lstStyle/>
          <a:p>
            <a:pPr algn="r">
              <a:lnSpc>
                <a:spcPct val="120000"/>
              </a:lnSpc>
            </a:pPr>
            <a:r>
              <a:rPr lang="zh-CN" altLang="en-US" sz="1400" dirty="0"/>
              <a:t>正式定义马尔可夫模型</a:t>
            </a:r>
          </a:p>
        </p:txBody>
      </p:sp>
      <p:sp>
        <p:nvSpPr>
          <p:cNvPr id="15" name="贰拾一56">
            <a:extLst>
              <a:ext uri="{FF2B5EF4-FFF2-40B4-BE49-F238E27FC236}">
                <a16:creationId xmlns:a16="http://schemas.microsoft.com/office/drawing/2014/main" id="{3B80B3F6-1AA6-EEEB-3338-C533D88A6823}"/>
              </a:ext>
            </a:extLst>
          </p:cNvPr>
          <p:cNvSpPr txBox="1"/>
          <p:nvPr/>
        </p:nvSpPr>
        <p:spPr>
          <a:xfrm>
            <a:off x="4668324" y="4644783"/>
            <a:ext cx="2249557" cy="369332"/>
          </a:xfrm>
          <a:prstGeom prst="rect">
            <a:avLst/>
          </a:prstGeom>
          <a:noFill/>
        </p:spPr>
        <p:txBody>
          <a:bodyPr wrap="square">
            <a:spAutoFit/>
          </a:bodyPr>
          <a:lstStyle/>
          <a:p>
            <a:pPr algn="r"/>
            <a:r>
              <a:rPr lang="en-US" altLang="zh-CN" sz="1800" b="1" dirty="0">
                <a:gradFill>
                  <a:gsLst>
                    <a:gs pos="100000">
                      <a:schemeClr val="accent2"/>
                    </a:gs>
                    <a:gs pos="6000">
                      <a:schemeClr val="accent2">
                        <a:lumMod val="40000"/>
                        <a:lumOff val="60000"/>
                      </a:schemeClr>
                    </a:gs>
                  </a:gsLst>
                  <a:lin ang="16200000" scaled="1"/>
                </a:gradFill>
                <a:latin typeface="+mj-ea"/>
                <a:ea typeface="+mj-ea"/>
              </a:rPr>
              <a:t>20</a:t>
            </a:r>
            <a:r>
              <a:rPr lang="zh-CN" altLang="en-US" sz="1800" b="1" dirty="0">
                <a:gradFill>
                  <a:gsLst>
                    <a:gs pos="100000">
                      <a:schemeClr val="accent2"/>
                    </a:gs>
                    <a:gs pos="6000">
                      <a:schemeClr val="accent2">
                        <a:lumMod val="40000"/>
                        <a:lumOff val="60000"/>
                      </a:schemeClr>
                    </a:gs>
                  </a:gsLst>
                  <a:lin ang="16200000" scaled="1"/>
                </a:gradFill>
                <a:latin typeface="+mj-ea"/>
                <a:ea typeface="+mj-ea"/>
              </a:rPr>
              <a:t>世纪</a:t>
            </a:r>
            <a:r>
              <a:rPr lang="en-US" altLang="zh-CN" sz="1800" b="1" dirty="0">
                <a:gradFill>
                  <a:gsLst>
                    <a:gs pos="100000">
                      <a:schemeClr val="accent2"/>
                    </a:gs>
                    <a:gs pos="6000">
                      <a:schemeClr val="accent2">
                        <a:lumMod val="40000"/>
                        <a:lumOff val="60000"/>
                      </a:schemeClr>
                    </a:gs>
                  </a:gsLst>
                  <a:lin ang="16200000" scaled="1"/>
                </a:gradFill>
                <a:latin typeface="+mj-ea"/>
                <a:ea typeface="+mj-ea"/>
              </a:rPr>
              <a:t>80-90</a:t>
            </a:r>
            <a:r>
              <a:rPr lang="zh-CN" altLang="en-US" sz="1800" b="1" dirty="0">
                <a:gradFill>
                  <a:gsLst>
                    <a:gs pos="100000">
                      <a:schemeClr val="accent2"/>
                    </a:gs>
                    <a:gs pos="6000">
                      <a:schemeClr val="accent2">
                        <a:lumMod val="40000"/>
                        <a:lumOff val="60000"/>
                      </a:schemeClr>
                    </a:gs>
                  </a:gsLst>
                  <a:lin ang="16200000" scaled="1"/>
                </a:gradFill>
                <a:latin typeface="+mj-ea"/>
                <a:ea typeface="+mj-ea"/>
              </a:rPr>
              <a:t>年代</a:t>
            </a:r>
          </a:p>
        </p:txBody>
      </p:sp>
      <p:sp>
        <p:nvSpPr>
          <p:cNvPr id="18" name="贰拾一57">
            <a:extLst>
              <a:ext uri="{FF2B5EF4-FFF2-40B4-BE49-F238E27FC236}">
                <a16:creationId xmlns:a16="http://schemas.microsoft.com/office/drawing/2014/main" id="{5976540D-993F-D53F-0592-595822591A29}"/>
              </a:ext>
            </a:extLst>
          </p:cNvPr>
          <p:cNvSpPr txBox="1"/>
          <p:nvPr/>
        </p:nvSpPr>
        <p:spPr>
          <a:xfrm>
            <a:off x="4338943" y="5006274"/>
            <a:ext cx="2578938" cy="844142"/>
          </a:xfrm>
          <a:prstGeom prst="rect">
            <a:avLst/>
          </a:prstGeom>
          <a:noFill/>
        </p:spPr>
        <p:txBody>
          <a:bodyPr wrap="square">
            <a:spAutoFit/>
          </a:bodyPr>
          <a:lstStyle/>
          <a:p>
            <a:pPr algn="r">
              <a:lnSpc>
                <a:spcPct val="120000"/>
              </a:lnSpc>
            </a:pPr>
            <a:r>
              <a:rPr lang="zh-CN" altLang="en-US" sz="1400" dirty="0"/>
              <a:t>自然语言处理（</a:t>
            </a:r>
            <a:r>
              <a:rPr lang="en" altLang="zh-CN" sz="1400" dirty="0"/>
              <a:t>NLP</a:t>
            </a:r>
            <a:r>
              <a:rPr lang="zh-CN" altLang="en" sz="1400" dirty="0"/>
              <a:t>）</a:t>
            </a:r>
            <a:r>
              <a:rPr lang="zh-CN" altLang="en-US" sz="1400" dirty="0"/>
              <a:t>和生物信息学中的广泛应用</a:t>
            </a:r>
          </a:p>
          <a:p>
            <a:pPr algn="r">
              <a:lnSpc>
                <a:spcPct val="120000"/>
              </a:lnSpc>
            </a:pPr>
            <a:endParaRPr lang="zh-CN" altLang="en-US" sz="1400" dirty="0"/>
          </a:p>
        </p:txBody>
      </p:sp>
      <p:sp>
        <p:nvSpPr>
          <p:cNvPr id="19" name="贰拾一58">
            <a:extLst>
              <a:ext uri="{FF2B5EF4-FFF2-40B4-BE49-F238E27FC236}">
                <a16:creationId xmlns:a16="http://schemas.microsoft.com/office/drawing/2014/main" id="{7FEEECC0-FE2B-4DF8-49B8-A60EB2B4CE0D}"/>
              </a:ext>
            </a:extLst>
          </p:cNvPr>
          <p:cNvSpPr txBox="1"/>
          <p:nvPr/>
        </p:nvSpPr>
        <p:spPr>
          <a:xfrm>
            <a:off x="8369735" y="4644783"/>
            <a:ext cx="2249557" cy="646331"/>
          </a:xfrm>
          <a:prstGeom prst="rect">
            <a:avLst/>
          </a:prstGeom>
          <a:noFill/>
        </p:spPr>
        <p:txBody>
          <a:bodyPr wrap="square">
            <a:spAutoFit/>
          </a:bodyPr>
          <a:lstStyle/>
          <a:p>
            <a:pPr algn="r"/>
            <a:r>
              <a:rPr lang="zh-CN" altLang="en-US" sz="1800" b="1" dirty="0">
                <a:gradFill>
                  <a:gsLst>
                    <a:gs pos="100000">
                      <a:schemeClr val="accent1"/>
                    </a:gs>
                    <a:gs pos="6000">
                      <a:schemeClr val="accent1">
                        <a:lumMod val="60000"/>
                        <a:lumOff val="40000"/>
                      </a:schemeClr>
                    </a:gs>
                  </a:gsLst>
                  <a:lin ang="16200000" scaled="1"/>
                </a:gradFill>
                <a:latin typeface="+mj-ea"/>
                <a:ea typeface="+mj-ea"/>
              </a:rPr>
              <a:t>近十年</a:t>
            </a:r>
          </a:p>
          <a:p>
            <a:pPr algn="r"/>
            <a:endParaRPr lang="zh-CN" altLang="en-US" sz="1800" b="1" dirty="0">
              <a:gradFill>
                <a:gsLst>
                  <a:gs pos="100000">
                    <a:schemeClr val="accent1"/>
                  </a:gs>
                  <a:gs pos="6000">
                    <a:schemeClr val="accent1">
                      <a:lumMod val="60000"/>
                      <a:lumOff val="40000"/>
                    </a:schemeClr>
                  </a:gs>
                </a:gsLst>
                <a:lin ang="16200000" scaled="1"/>
              </a:gradFill>
              <a:latin typeface="+mj-ea"/>
              <a:ea typeface="+mj-ea"/>
            </a:endParaRPr>
          </a:p>
        </p:txBody>
      </p:sp>
      <p:sp>
        <p:nvSpPr>
          <p:cNvPr id="20" name="贰拾一59">
            <a:extLst>
              <a:ext uri="{FF2B5EF4-FFF2-40B4-BE49-F238E27FC236}">
                <a16:creationId xmlns:a16="http://schemas.microsoft.com/office/drawing/2014/main" id="{70E1E43B-EAA5-0758-9BC8-DE18936E5505}"/>
              </a:ext>
            </a:extLst>
          </p:cNvPr>
          <p:cNvSpPr txBox="1"/>
          <p:nvPr/>
        </p:nvSpPr>
        <p:spPr>
          <a:xfrm>
            <a:off x="8040354" y="5006274"/>
            <a:ext cx="2578938" cy="1619739"/>
          </a:xfrm>
          <a:prstGeom prst="rect">
            <a:avLst/>
          </a:prstGeom>
          <a:noFill/>
        </p:spPr>
        <p:txBody>
          <a:bodyPr wrap="square">
            <a:spAutoFit/>
          </a:bodyPr>
          <a:lstStyle/>
          <a:p>
            <a:pPr algn="r">
              <a:lnSpc>
                <a:spcPct val="120000"/>
              </a:lnSpc>
            </a:pPr>
            <a:r>
              <a:rPr lang="zh-CN" altLang="en-US" sz="1400" dirty="0"/>
              <a:t>深度学习模型（如</a:t>
            </a:r>
            <a:r>
              <a:rPr lang="en" altLang="zh-CN" sz="1400" dirty="0"/>
              <a:t>LSTM</a:t>
            </a:r>
            <a:r>
              <a:rPr lang="zh-CN" altLang="en" sz="1400" dirty="0"/>
              <a:t>、</a:t>
            </a:r>
            <a:r>
              <a:rPr lang="en" altLang="zh-CN" sz="1400" dirty="0"/>
              <a:t>GRU</a:t>
            </a:r>
            <a:r>
              <a:rPr lang="zh-CN" altLang="en-US" sz="1400" dirty="0"/>
              <a:t>和</a:t>
            </a:r>
            <a:r>
              <a:rPr lang="en" altLang="zh-CN" sz="1400" dirty="0"/>
              <a:t>Transformer</a:t>
            </a:r>
            <a:r>
              <a:rPr lang="zh-CN" altLang="en" sz="1400" dirty="0"/>
              <a:t>）</a:t>
            </a:r>
            <a:r>
              <a:rPr lang="zh-CN" altLang="en-US" sz="1400" dirty="0"/>
              <a:t>能处理更复杂的长时间依赖关系，逐渐在语音识别、自然语言处理和行为预测等领域取代了</a:t>
            </a:r>
            <a:r>
              <a:rPr lang="en" altLang="zh-CN" sz="1400" dirty="0"/>
              <a:t>HMM</a:t>
            </a:r>
            <a:r>
              <a:rPr lang="zh-CN" altLang="en" sz="1400" dirty="0"/>
              <a:t>。</a:t>
            </a:r>
          </a:p>
          <a:p>
            <a:pPr algn="r">
              <a:lnSpc>
                <a:spcPct val="120000"/>
              </a:lnSpc>
            </a:pPr>
            <a:endParaRPr lang="zh-CN" altLang="en-US" sz="1400" dirty="0"/>
          </a:p>
        </p:txBody>
      </p:sp>
      <p:grpSp>
        <p:nvGrpSpPr>
          <p:cNvPr id="23" name="贰拾一60">
            <a:extLst>
              <a:ext uri="{FF2B5EF4-FFF2-40B4-BE49-F238E27FC236}">
                <a16:creationId xmlns:a16="http://schemas.microsoft.com/office/drawing/2014/main" id="{ECDF6E99-69E3-479A-C37F-BCA6019ED63B}"/>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26" name="贰拾一60-1">
              <a:extLst>
                <a:ext uri="{FF2B5EF4-FFF2-40B4-BE49-F238E27FC236}">
                  <a16:creationId xmlns:a16="http://schemas.microsoft.com/office/drawing/2014/main" id="{09360840-71D0-EC96-6E63-F569F7A82442}"/>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29" name="贰拾一60-2">
              <a:extLst>
                <a:ext uri="{FF2B5EF4-FFF2-40B4-BE49-F238E27FC236}">
                  <a16:creationId xmlns:a16="http://schemas.microsoft.com/office/drawing/2014/main" id="{48E5E8A8-F4CB-5F61-8EF7-DF5035EB4FD3}"/>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37" name="贰拾一60-3">
              <a:extLst>
                <a:ext uri="{FF2B5EF4-FFF2-40B4-BE49-F238E27FC236}">
                  <a16:creationId xmlns:a16="http://schemas.microsoft.com/office/drawing/2014/main" id="{A5B22911-2AEC-8471-23F9-B01F5E5FC9B2}"/>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38" name="贰拾一61">
            <a:extLst>
              <a:ext uri="{FF2B5EF4-FFF2-40B4-BE49-F238E27FC236}">
                <a16:creationId xmlns:a16="http://schemas.microsoft.com/office/drawing/2014/main" id="{E1E43DAD-C66A-C28A-E822-58784634B46D}"/>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隐马尔可夫模型</a:t>
            </a:r>
          </a:p>
        </p:txBody>
      </p:sp>
    </p:spTree>
    <p:extLst>
      <p:ext uri="{BB962C8B-B14F-4D97-AF65-F5344CB8AC3E}">
        <p14:creationId xmlns:p14="http://schemas.microsoft.com/office/powerpoint/2010/main" val="2725436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B4E41-82D6-046A-CF38-23527614ACD8}"/>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E2D26750-5409-C461-2A4F-27E0729EA111}"/>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63137E2-1E4D-DA45-1EBB-D60F80B526D5}"/>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A5C0E29F-D0C7-64F0-5F5E-199A91C86408}"/>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B47A2041-0BC0-1707-55D4-BF960410449B}"/>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8F3262EC-818A-95CB-4269-37BEB7AB4188}"/>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隐马尔可夫模型</a:t>
            </a:r>
          </a:p>
        </p:txBody>
      </p:sp>
      <p:sp>
        <p:nvSpPr>
          <p:cNvPr id="15" name="贰拾一38">
            <a:extLst>
              <a:ext uri="{FF2B5EF4-FFF2-40B4-BE49-F238E27FC236}">
                <a16:creationId xmlns:a16="http://schemas.microsoft.com/office/drawing/2014/main" id="{C838C9F9-453F-56A8-5628-32937A58F820}"/>
              </a:ext>
            </a:extLst>
          </p:cNvPr>
          <p:cNvSpPr txBox="1"/>
          <p:nvPr/>
        </p:nvSpPr>
        <p:spPr>
          <a:xfrm>
            <a:off x="1049154" y="975868"/>
            <a:ext cx="6149440" cy="461665"/>
          </a:xfrm>
          <a:prstGeom prst="rect">
            <a:avLst/>
          </a:prstGeom>
          <a:noFill/>
        </p:spPr>
        <p:txBody>
          <a:bodyPr wrap="none">
            <a:spAutoFit/>
          </a:bodyPr>
          <a:lstStyle/>
          <a:p>
            <a:r>
              <a:rPr lang="zh-CN" altLang="en-US" sz="2400" b="1" dirty="0">
                <a:gradFill>
                  <a:gsLst>
                    <a:gs pos="100000">
                      <a:schemeClr val="accent1"/>
                    </a:gs>
                    <a:gs pos="6000">
                      <a:schemeClr val="accent1">
                        <a:lumMod val="60000"/>
                        <a:lumOff val="40000"/>
                      </a:schemeClr>
                    </a:gs>
                  </a:gsLst>
                  <a:lin ang="16200000" scaled="1"/>
                </a:gradFill>
                <a:latin typeface="+mj-ea"/>
                <a:ea typeface="+mj-ea"/>
              </a:rPr>
              <a:t>在深度学习面前</a:t>
            </a:r>
            <a:r>
              <a:rPr lang="en-US" altLang="zh-CN" sz="2400" b="1" dirty="0">
                <a:gradFill>
                  <a:gsLst>
                    <a:gs pos="100000">
                      <a:schemeClr val="accent1"/>
                    </a:gs>
                    <a:gs pos="6000">
                      <a:schemeClr val="accent1">
                        <a:lumMod val="60000"/>
                        <a:lumOff val="40000"/>
                      </a:schemeClr>
                    </a:gs>
                  </a:gsLst>
                  <a:lin ang="16200000" scaled="1"/>
                </a:gradFill>
                <a:latin typeface="+mj-ea"/>
                <a:ea typeface="+mj-ea"/>
              </a:rPr>
              <a:t>HMM</a:t>
            </a:r>
            <a:r>
              <a:rPr lang="zh-CN" altLang="en-US" sz="2400" b="1" dirty="0">
                <a:gradFill>
                  <a:gsLst>
                    <a:gs pos="100000">
                      <a:schemeClr val="accent1"/>
                    </a:gs>
                    <a:gs pos="6000">
                      <a:schemeClr val="accent1">
                        <a:lumMod val="60000"/>
                        <a:lumOff val="40000"/>
                      </a:schemeClr>
                    </a:gs>
                  </a:gsLst>
                  <a:lin ang="16200000" scaled="1"/>
                </a:gradFill>
                <a:latin typeface="+mj-ea"/>
                <a:ea typeface="+mj-ea"/>
              </a:rPr>
              <a:t>已经没什么用处了吗？</a:t>
            </a:r>
          </a:p>
        </p:txBody>
      </p:sp>
      <p:sp>
        <p:nvSpPr>
          <p:cNvPr id="16" name="贰拾一38">
            <a:extLst>
              <a:ext uri="{FF2B5EF4-FFF2-40B4-BE49-F238E27FC236}">
                <a16:creationId xmlns:a16="http://schemas.microsoft.com/office/drawing/2014/main" id="{02018653-32E4-649B-E90E-B9B01C484A19}"/>
              </a:ext>
            </a:extLst>
          </p:cNvPr>
          <p:cNvSpPr txBox="1"/>
          <p:nvPr/>
        </p:nvSpPr>
        <p:spPr>
          <a:xfrm>
            <a:off x="1049154" y="1473285"/>
            <a:ext cx="697627" cy="400110"/>
          </a:xfrm>
          <a:prstGeom prst="rect">
            <a:avLst/>
          </a:prstGeom>
          <a:noFill/>
        </p:spPr>
        <p:txBody>
          <a:bodyPr wrap="none">
            <a:spAutoFit/>
          </a:bodyPr>
          <a:lstStyle/>
          <a:p>
            <a:r>
              <a:rPr lang="zh-CN" altLang="en-US" sz="2000" b="1" dirty="0">
                <a:gradFill>
                  <a:gsLst>
                    <a:gs pos="100000">
                      <a:schemeClr val="accent1"/>
                    </a:gs>
                    <a:gs pos="6000">
                      <a:schemeClr val="accent1">
                        <a:lumMod val="60000"/>
                        <a:lumOff val="40000"/>
                      </a:schemeClr>
                    </a:gs>
                  </a:gsLst>
                  <a:lin ang="16200000" scaled="1"/>
                </a:gradFill>
                <a:latin typeface="+mn-ea"/>
              </a:rPr>
              <a:t>是的</a:t>
            </a:r>
          </a:p>
        </p:txBody>
      </p:sp>
      <p:sp>
        <p:nvSpPr>
          <p:cNvPr id="17" name="任意多边形: 形状 16">
            <a:extLst>
              <a:ext uri="{FF2B5EF4-FFF2-40B4-BE49-F238E27FC236}">
                <a16:creationId xmlns:a16="http://schemas.microsoft.com/office/drawing/2014/main" id="{8CE86859-F116-8B23-3AC2-FF0929B6B1F2}"/>
              </a:ext>
            </a:extLst>
          </p:cNvPr>
          <p:cNvSpPr/>
          <p:nvPr/>
        </p:nvSpPr>
        <p:spPr>
          <a:xfrm>
            <a:off x="4096829" y="2032758"/>
            <a:ext cx="2916699" cy="421920"/>
          </a:xfrm>
          <a:custGeom>
            <a:avLst/>
            <a:gdLst>
              <a:gd name="connsiteX0" fmla="*/ 274038 w 2997708"/>
              <a:gd name="connsiteY0" fmla="*/ 0 h 338554"/>
              <a:gd name="connsiteX1" fmla="*/ 2828431 w 2997708"/>
              <a:gd name="connsiteY1" fmla="*/ 0 h 338554"/>
              <a:gd name="connsiteX2" fmla="*/ 2997708 w 2997708"/>
              <a:gd name="connsiteY2" fmla="*/ 169277 h 338554"/>
              <a:gd name="connsiteX3" fmla="*/ 2828431 w 2997708"/>
              <a:gd name="connsiteY3" fmla="*/ 338554 h 338554"/>
              <a:gd name="connsiteX4" fmla="*/ 274038 w 2997708"/>
              <a:gd name="connsiteY4" fmla="*/ 338554 h 338554"/>
              <a:gd name="connsiteX5" fmla="*/ 261486 w 2997708"/>
              <a:gd name="connsiteY5" fmla="*/ 336020 h 338554"/>
              <a:gd name="connsiteX6" fmla="*/ 261486 w 2997708"/>
              <a:gd name="connsiteY6" fmla="*/ 338554 h 338554"/>
              <a:gd name="connsiteX7" fmla="*/ 0 w 2997708"/>
              <a:gd name="connsiteY7" fmla="*/ 338554 h 338554"/>
              <a:gd name="connsiteX8" fmla="*/ 115599 w 2997708"/>
              <a:gd name="connsiteY8" fmla="*/ 222956 h 338554"/>
              <a:gd name="connsiteX9" fmla="*/ 104761 w 2997708"/>
              <a:gd name="connsiteY9" fmla="*/ 169277 h 338554"/>
              <a:gd name="connsiteX10" fmla="*/ 274038 w 2997708"/>
              <a:gd name="connsiteY10"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7708" h="338554">
                <a:moveTo>
                  <a:pt x="274038" y="0"/>
                </a:moveTo>
                <a:lnTo>
                  <a:pt x="2828431" y="0"/>
                </a:lnTo>
                <a:cubicBezTo>
                  <a:pt x="2921920" y="0"/>
                  <a:pt x="2997708" y="75788"/>
                  <a:pt x="2997708" y="169277"/>
                </a:cubicBezTo>
                <a:cubicBezTo>
                  <a:pt x="2997708" y="262766"/>
                  <a:pt x="2921920" y="338554"/>
                  <a:pt x="2828431" y="338554"/>
                </a:cubicBezTo>
                <a:lnTo>
                  <a:pt x="274038" y="338554"/>
                </a:lnTo>
                <a:lnTo>
                  <a:pt x="261486" y="336020"/>
                </a:lnTo>
                <a:lnTo>
                  <a:pt x="261486" y="338554"/>
                </a:lnTo>
                <a:lnTo>
                  <a:pt x="0" y="338554"/>
                </a:lnTo>
                <a:lnTo>
                  <a:pt x="115599" y="222956"/>
                </a:lnTo>
                <a:lnTo>
                  <a:pt x="104761" y="169277"/>
                </a:lnTo>
                <a:cubicBezTo>
                  <a:pt x="104761" y="75788"/>
                  <a:pt x="180549" y="0"/>
                  <a:pt x="274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黑体 CN Regular"/>
              <a:cs typeface="+mn-cs"/>
            </a:endParaRPr>
          </a:p>
        </p:txBody>
      </p:sp>
      <p:sp>
        <p:nvSpPr>
          <p:cNvPr id="18" name="任意多边形: 形状 17">
            <a:extLst>
              <a:ext uri="{FF2B5EF4-FFF2-40B4-BE49-F238E27FC236}">
                <a16:creationId xmlns:a16="http://schemas.microsoft.com/office/drawing/2014/main" id="{4899E456-3F6C-B7E2-FBDC-4405002BE38B}"/>
              </a:ext>
            </a:extLst>
          </p:cNvPr>
          <p:cNvSpPr/>
          <p:nvPr/>
        </p:nvSpPr>
        <p:spPr>
          <a:xfrm>
            <a:off x="8028940" y="2928681"/>
            <a:ext cx="3216322" cy="421920"/>
          </a:xfrm>
          <a:custGeom>
            <a:avLst/>
            <a:gdLst>
              <a:gd name="connsiteX0" fmla="*/ 274038 w 2997708"/>
              <a:gd name="connsiteY0" fmla="*/ 0 h 338554"/>
              <a:gd name="connsiteX1" fmla="*/ 2828431 w 2997708"/>
              <a:gd name="connsiteY1" fmla="*/ 0 h 338554"/>
              <a:gd name="connsiteX2" fmla="*/ 2997708 w 2997708"/>
              <a:gd name="connsiteY2" fmla="*/ 169277 h 338554"/>
              <a:gd name="connsiteX3" fmla="*/ 2828431 w 2997708"/>
              <a:gd name="connsiteY3" fmla="*/ 338554 h 338554"/>
              <a:gd name="connsiteX4" fmla="*/ 274038 w 2997708"/>
              <a:gd name="connsiteY4" fmla="*/ 338554 h 338554"/>
              <a:gd name="connsiteX5" fmla="*/ 261486 w 2997708"/>
              <a:gd name="connsiteY5" fmla="*/ 336020 h 338554"/>
              <a:gd name="connsiteX6" fmla="*/ 261486 w 2997708"/>
              <a:gd name="connsiteY6" fmla="*/ 338554 h 338554"/>
              <a:gd name="connsiteX7" fmla="*/ 0 w 2997708"/>
              <a:gd name="connsiteY7" fmla="*/ 338554 h 338554"/>
              <a:gd name="connsiteX8" fmla="*/ 115599 w 2997708"/>
              <a:gd name="connsiteY8" fmla="*/ 222956 h 338554"/>
              <a:gd name="connsiteX9" fmla="*/ 104761 w 2997708"/>
              <a:gd name="connsiteY9" fmla="*/ 169277 h 338554"/>
              <a:gd name="connsiteX10" fmla="*/ 274038 w 2997708"/>
              <a:gd name="connsiteY10"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7708" h="338554">
                <a:moveTo>
                  <a:pt x="274038" y="0"/>
                </a:moveTo>
                <a:lnTo>
                  <a:pt x="2828431" y="0"/>
                </a:lnTo>
                <a:cubicBezTo>
                  <a:pt x="2921920" y="0"/>
                  <a:pt x="2997708" y="75788"/>
                  <a:pt x="2997708" y="169277"/>
                </a:cubicBezTo>
                <a:cubicBezTo>
                  <a:pt x="2997708" y="262766"/>
                  <a:pt x="2921920" y="338554"/>
                  <a:pt x="2828431" y="338554"/>
                </a:cubicBezTo>
                <a:lnTo>
                  <a:pt x="274038" y="338554"/>
                </a:lnTo>
                <a:lnTo>
                  <a:pt x="261486" y="336020"/>
                </a:lnTo>
                <a:lnTo>
                  <a:pt x="261486" y="338554"/>
                </a:lnTo>
                <a:lnTo>
                  <a:pt x="0" y="338554"/>
                </a:lnTo>
                <a:lnTo>
                  <a:pt x="115599" y="222956"/>
                </a:lnTo>
                <a:lnTo>
                  <a:pt x="104761" y="169277"/>
                </a:lnTo>
                <a:cubicBezTo>
                  <a:pt x="104761" y="75788"/>
                  <a:pt x="180549" y="0"/>
                  <a:pt x="274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黑体 CN Regular"/>
              <a:cs typeface="+mn-cs"/>
            </a:endParaRPr>
          </a:p>
        </p:txBody>
      </p:sp>
      <p:sp>
        <p:nvSpPr>
          <p:cNvPr id="19" name="矩形 18">
            <a:extLst>
              <a:ext uri="{FF2B5EF4-FFF2-40B4-BE49-F238E27FC236}">
                <a16:creationId xmlns:a16="http://schemas.microsoft.com/office/drawing/2014/main" id="{61C7FE65-AC54-243B-D92C-0DDD7351F1E4}"/>
              </a:ext>
            </a:extLst>
          </p:cNvPr>
          <p:cNvSpPr/>
          <p:nvPr/>
        </p:nvSpPr>
        <p:spPr>
          <a:xfrm>
            <a:off x="5116148" y="3139640"/>
            <a:ext cx="3212415" cy="241620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贰拾一38">
            <a:extLst>
              <a:ext uri="{FF2B5EF4-FFF2-40B4-BE49-F238E27FC236}">
                <a16:creationId xmlns:a16="http://schemas.microsoft.com/office/drawing/2014/main" id="{717259F2-4A83-8BDC-F74F-E51B5D0ED8BC}"/>
              </a:ext>
            </a:extLst>
          </p:cNvPr>
          <p:cNvSpPr txBox="1"/>
          <p:nvPr/>
        </p:nvSpPr>
        <p:spPr>
          <a:xfrm>
            <a:off x="4396452" y="2037562"/>
            <a:ext cx="2492990" cy="400110"/>
          </a:xfrm>
          <a:prstGeom prst="rect">
            <a:avLst/>
          </a:prstGeom>
          <a:noFill/>
        </p:spPr>
        <p:txBody>
          <a:bodyPr wrap="none">
            <a:spAutoFit/>
          </a:bodyPr>
          <a:lstStyle/>
          <a:p>
            <a:r>
              <a:rPr lang="zh-CN" altLang="en-US" sz="2000" b="1" dirty="0">
                <a:solidFill>
                  <a:schemeClr val="bg1"/>
                </a:solidFill>
                <a:latin typeface="+mn-ea"/>
              </a:rPr>
              <a:t>高解释性，理论支撑</a:t>
            </a:r>
          </a:p>
        </p:txBody>
      </p:sp>
      <p:sp>
        <p:nvSpPr>
          <p:cNvPr id="21" name="贰拾一38">
            <a:extLst>
              <a:ext uri="{FF2B5EF4-FFF2-40B4-BE49-F238E27FC236}">
                <a16:creationId xmlns:a16="http://schemas.microsoft.com/office/drawing/2014/main" id="{99EE77E2-D640-B76D-574B-868B14FBBC12}"/>
              </a:ext>
            </a:extLst>
          </p:cNvPr>
          <p:cNvSpPr txBox="1"/>
          <p:nvPr/>
        </p:nvSpPr>
        <p:spPr>
          <a:xfrm>
            <a:off x="8328563" y="2950491"/>
            <a:ext cx="2749471" cy="707886"/>
          </a:xfrm>
          <a:prstGeom prst="rect">
            <a:avLst/>
          </a:prstGeom>
          <a:noFill/>
        </p:spPr>
        <p:txBody>
          <a:bodyPr wrap="none">
            <a:spAutoFit/>
          </a:bodyPr>
          <a:lstStyle/>
          <a:p>
            <a:r>
              <a:rPr lang="zh-CN" altLang="en-US" sz="2000" b="1" dirty="0">
                <a:solidFill>
                  <a:schemeClr val="bg1"/>
                </a:solidFill>
                <a:latin typeface="+mn-ea"/>
              </a:rPr>
              <a:t>时序模式捕捉的有效性</a:t>
            </a:r>
          </a:p>
          <a:p>
            <a:endParaRPr lang="zh-CN" altLang="en-US" sz="2000" b="1" dirty="0">
              <a:solidFill>
                <a:schemeClr val="bg1"/>
              </a:solidFill>
              <a:latin typeface="+mn-ea"/>
            </a:endParaRPr>
          </a:p>
        </p:txBody>
      </p:sp>
      <p:sp>
        <p:nvSpPr>
          <p:cNvPr id="22" name="贰拾一29">
            <a:extLst>
              <a:ext uri="{FF2B5EF4-FFF2-40B4-BE49-F238E27FC236}">
                <a16:creationId xmlns:a16="http://schemas.microsoft.com/office/drawing/2014/main" id="{60CFED48-4FF9-BBEF-39BA-26D85632A1A1}"/>
              </a:ext>
            </a:extLst>
          </p:cNvPr>
          <p:cNvSpPr txBox="1"/>
          <p:nvPr/>
        </p:nvSpPr>
        <p:spPr>
          <a:xfrm>
            <a:off x="5415771" y="3281253"/>
            <a:ext cx="2613169" cy="3170933"/>
          </a:xfrm>
          <a:prstGeom prst="rect">
            <a:avLst/>
          </a:prstGeom>
          <a:noFill/>
        </p:spPr>
        <p:txBody>
          <a:bodyPr wrap="square">
            <a:spAutoFit/>
          </a:bodyPr>
          <a:lstStyle/>
          <a:p>
            <a:pPr algn="just">
              <a:lnSpc>
                <a:spcPct val="120000"/>
              </a:lnSpc>
            </a:pPr>
            <a:r>
              <a:rPr lang="zh-CN" altLang="en-US" sz="1400" dirty="0">
                <a:solidFill>
                  <a:schemeClr val="accent1"/>
                </a:solidFill>
              </a:rPr>
              <a:t>一些明显属于马尔可夫性的数据，利用</a:t>
            </a:r>
            <a:r>
              <a:rPr lang="en-US" altLang="zh-CN" sz="1400" dirty="0">
                <a:solidFill>
                  <a:schemeClr val="accent1"/>
                </a:solidFill>
              </a:rPr>
              <a:t>HMM</a:t>
            </a:r>
            <a:r>
              <a:rPr lang="zh-CN" altLang="en-US" sz="1400" dirty="0">
                <a:solidFill>
                  <a:schemeClr val="accent1"/>
                </a:solidFill>
              </a:rPr>
              <a:t>可以非常精准的做出预测，如在捕捉短期时序依赖方面，</a:t>
            </a:r>
            <a:r>
              <a:rPr lang="en" altLang="zh-CN" sz="1400" dirty="0">
                <a:solidFill>
                  <a:schemeClr val="accent1"/>
                </a:solidFill>
              </a:rPr>
              <a:t>HMM</a:t>
            </a:r>
            <a:r>
              <a:rPr lang="zh-CN" altLang="en-US" sz="1400" dirty="0">
                <a:solidFill>
                  <a:schemeClr val="accent1"/>
                </a:solidFill>
              </a:rPr>
              <a:t>利用其马尔可夫性假设能够准确建模短期行为模式，</a:t>
            </a:r>
            <a:r>
              <a:rPr lang="en" altLang="zh-CN" sz="1400" dirty="0">
                <a:solidFill>
                  <a:schemeClr val="accent1"/>
                </a:solidFill>
              </a:rPr>
              <a:t>HMM</a:t>
            </a:r>
            <a:r>
              <a:rPr lang="zh-CN" altLang="en-US" sz="1400" dirty="0">
                <a:solidFill>
                  <a:schemeClr val="accent1"/>
                </a:solidFill>
              </a:rPr>
              <a:t>在行为模式识别上的性能要优于深度网络的标准序列建模。</a:t>
            </a: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p:txBody>
      </p:sp>
      <p:sp>
        <p:nvSpPr>
          <p:cNvPr id="32" name="矩形 31">
            <a:extLst>
              <a:ext uri="{FF2B5EF4-FFF2-40B4-BE49-F238E27FC236}">
                <a16:creationId xmlns:a16="http://schemas.microsoft.com/office/drawing/2014/main" id="{12DD44C2-12FE-86ED-52E9-81151C735CDE}"/>
              </a:ext>
            </a:extLst>
          </p:cNvPr>
          <p:cNvSpPr/>
          <p:nvPr/>
        </p:nvSpPr>
        <p:spPr>
          <a:xfrm>
            <a:off x="1088298" y="2064080"/>
            <a:ext cx="3216322" cy="265386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9">
            <a:extLst>
              <a:ext uri="{FF2B5EF4-FFF2-40B4-BE49-F238E27FC236}">
                <a16:creationId xmlns:a16="http://schemas.microsoft.com/office/drawing/2014/main" id="{FA3F634B-4925-4392-7BC5-2F8859F375A5}"/>
              </a:ext>
            </a:extLst>
          </p:cNvPr>
          <p:cNvSpPr txBox="1"/>
          <p:nvPr/>
        </p:nvSpPr>
        <p:spPr>
          <a:xfrm>
            <a:off x="1387921" y="2205693"/>
            <a:ext cx="2613169" cy="2653868"/>
          </a:xfrm>
          <a:prstGeom prst="rect">
            <a:avLst/>
          </a:prstGeom>
          <a:noFill/>
        </p:spPr>
        <p:txBody>
          <a:bodyPr wrap="square">
            <a:spAutoFit/>
          </a:bodyPr>
          <a:lstStyle/>
          <a:p>
            <a:pPr algn="just">
              <a:lnSpc>
                <a:spcPct val="120000"/>
              </a:lnSpc>
            </a:pPr>
            <a:r>
              <a:rPr lang="zh-CN" altLang="en-US" sz="1400" dirty="0">
                <a:solidFill>
                  <a:schemeClr val="accent1"/>
                </a:solidFill>
              </a:rPr>
              <a:t>但是相比于深度学习的“黑匣子”，</a:t>
            </a:r>
            <a:r>
              <a:rPr lang="en-US" altLang="zh-CN" sz="1400" dirty="0">
                <a:solidFill>
                  <a:schemeClr val="accent1"/>
                </a:solidFill>
              </a:rPr>
              <a:t>HMM</a:t>
            </a:r>
            <a:r>
              <a:rPr lang="zh-CN" altLang="en-US" sz="1400" dirty="0">
                <a:solidFill>
                  <a:schemeClr val="accent1"/>
                </a:solidFill>
              </a:rPr>
              <a:t>模型提供了清晰的状态转移概率和观测概率矩阵，使得模型的决策过程更加透明。</a:t>
            </a:r>
          </a:p>
          <a:p>
            <a:pPr algn="just">
              <a:lnSpc>
                <a:spcPct val="120000"/>
              </a:lnSpc>
            </a:pPr>
            <a:r>
              <a:rPr lang="zh-CN" altLang="en-US" sz="1400" dirty="0">
                <a:solidFill>
                  <a:schemeClr val="accent1"/>
                </a:solidFill>
              </a:rPr>
              <a:t>以最近我看的论文“</a:t>
            </a:r>
            <a:r>
              <a:rPr lang="en-US" altLang="zh-CN" sz="1400" dirty="0">
                <a:solidFill>
                  <a:schemeClr val="accent1"/>
                </a:solidFill>
              </a:rPr>
              <a:t>MOOC</a:t>
            </a:r>
            <a:r>
              <a:rPr lang="zh-CN" altLang="en-US" sz="1400" dirty="0">
                <a:solidFill>
                  <a:schemeClr val="accent1"/>
                </a:solidFill>
              </a:rPr>
              <a:t>辍学预测”为例，</a:t>
            </a:r>
            <a:r>
              <a:rPr lang="en" altLang="zh-CN" sz="1400" dirty="0">
                <a:solidFill>
                  <a:schemeClr val="accent1"/>
                </a:solidFill>
              </a:rPr>
              <a:t>HMM</a:t>
            </a:r>
            <a:r>
              <a:rPr lang="zh-CN" altLang="en-US" sz="1400" dirty="0">
                <a:solidFill>
                  <a:schemeClr val="accent1"/>
                </a:solidFill>
              </a:rPr>
              <a:t>的状态和转移矩阵清晰的解释学生的行为变化和辍学倾向，从而为教育者提供有针对性的干预措施。</a:t>
            </a:r>
          </a:p>
          <a:p>
            <a:pPr algn="just">
              <a:lnSpc>
                <a:spcPct val="120000"/>
              </a:lnSpc>
            </a:pPr>
            <a:endParaRPr lang="zh-CN" altLang="en-US" sz="1400" dirty="0">
              <a:solidFill>
                <a:schemeClr val="accent1"/>
              </a:solidFill>
            </a:endParaRPr>
          </a:p>
        </p:txBody>
      </p:sp>
    </p:spTree>
    <p:extLst>
      <p:ext uri="{BB962C8B-B14F-4D97-AF65-F5344CB8AC3E}">
        <p14:creationId xmlns:p14="http://schemas.microsoft.com/office/powerpoint/2010/main" val="193070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6ED11-FE89-1B50-F46D-26F6F6E6B0A6}"/>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5797F70B-0FDE-E1B5-F65A-3151A72442E2}"/>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C0C3D07C-D46D-54E6-0A2D-D375D14CD256}"/>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C9920356-552E-1240-EE75-4C8C73B1253B}"/>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6AE3381C-8412-352C-52EB-7439E62CC550}"/>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C3DAFA4B-1AFC-55D0-6E76-7FBCF217C46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隐马尔可夫模型</a:t>
            </a:r>
          </a:p>
        </p:txBody>
      </p:sp>
      <p:sp>
        <p:nvSpPr>
          <p:cNvPr id="15" name="贰拾一38">
            <a:extLst>
              <a:ext uri="{FF2B5EF4-FFF2-40B4-BE49-F238E27FC236}">
                <a16:creationId xmlns:a16="http://schemas.microsoft.com/office/drawing/2014/main" id="{4BF060AB-F0D0-5EB4-B840-8B9A018EA0A9}"/>
              </a:ext>
            </a:extLst>
          </p:cNvPr>
          <p:cNvSpPr txBox="1"/>
          <p:nvPr/>
        </p:nvSpPr>
        <p:spPr>
          <a:xfrm>
            <a:off x="1049154" y="975868"/>
            <a:ext cx="6149440" cy="461665"/>
          </a:xfrm>
          <a:prstGeom prst="rect">
            <a:avLst/>
          </a:prstGeom>
          <a:noFill/>
        </p:spPr>
        <p:txBody>
          <a:bodyPr wrap="none">
            <a:spAutoFit/>
          </a:bodyPr>
          <a:lstStyle/>
          <a:p>
            <a:r>
              <a:rPr lang="zh-CN" altLang="en-US" sz="2400" b="1" dirty="0">
                <a:gradFill>
                  <a:gsLst>
                    <a:gs pos="100000">
                      <a:schemeClr val="accent1"/>
                    </a:gs>
                    <a:gs pos="6000">
                      <a:schemeClr val="accent1">
                        <a:lumMod val="60000"/>
                        <a:lumOff val="40000"/>
                      </a:schemeClr>
                    </a:gs>
                  </a:gsLst>
                  <a:lin ang="16200000" scaled="1"/>
                </a:gradFill>
                <a:latin typeface="+mj-ea"/>
                <a:ea typeface="+mj-ea"/>
              </a:rPr>
              <a:t>在深度学习面前</a:t>
            </a:r>
            <a:r>
              <a:rPr lang="en-US" altLang="zh-CN" sz="2400" b="1" dirty="0">
                <a:gradFill>
                  <a:gsLst>
                    <a:gs pos="100000">
                      <a:schemeClr val="accent1"/>
                    </a:gs>
                    <a:gs pos="6000">
                      <a:schemeClr val="accent1">
                        <a:lumMod val="60000"/>
                        <a:lumOff val="40000"/>
                      </a:schemeClr>
                    </a:gs>
                  </a:gsLst>
                  <a:lin ang="16200000" scaled="1"/>
                </a:gradFill>
                <a:latin typeface="+mj-ea"/>
                <a:ea typeface="+mj-ea"/>
              </a:rPr>
              <a:t>HMM</a:t>
            </a:r>
            <a:r>
              <a:rPr lang="zh-CN" altLang="en-US" sz="2400" b="1" dirty="0">
                <a:gradFill>
                  <a:gsLst>
                    <a:gs pos="100000">
                      <a:schemeClr val="accent1"/>
                    </a:gs>
                    <a:gs pos="6000">
                      <a:schemeClr val="accent1">
                        <a:lumMod val="60000"/>
                        <a:lumOff val="40000"/>
                      </a:schemeClr>
                    </a:gs>
                  </a:gsLst>
                  <a:lin ang="16200000" scaled="1"/>
                </a:gradFill>
                <a:latin typeface="+mj-ea"/>
                <a:ea typeface="+mj-ea"/>
              </a:rPr>
              <a:t>已经没什么用处了吗？</a:t>
            </a:r>
          </a:p>
        </p:txBody>
      </p:sp>
      <p:sp>
        <p:nvSpPr>
          <p:cNvPr id="16" name="贰拾一38">
            <a:extLst>
              <a:ext uri="{FF2B5EF4-FFF2-40B4-BE49-F238E27FC236}">
                <a16:creationId xmlns:a16="http://schemas.microsoft.com/office/drawing/2014/main" id="{8C8B3B30-2CC9-D31F-1E93-3E122422E60C}"/>
              </a:ext>
            </a:extLst>
          </p:cNvPr>
          <p:cNvSpPr txBox="1"/>
          <p:nvPr/>
        </p:nvSpPr>
        <p:spPr>
          <a:xfrm>
            <a:off x="1049154" y="1473285"/>
            <a:ext cx="697627" cy="400110"/>
          </a:xfrm>
          <a:prstGeom prst="rect">
            <a:avLst/>
          </a:prstGeom>
          <a:noFill/>
        </p:spPr>
        <p:txBody>
          <a:bodyPr wrap="none">
            <a:spAutoFit/>
          </a:bodyPr>
          <a:lstStyle/>
          <a:p>
            <a:r>
              <a:rPr lang="zh-CN" altLang="en-US" sz="2000" b="1" dirty="0">
                <a:gradFill>
                  <a:gsLst>
                    <a:gs pos="100000">
                      <a:schemeClr val="accent1"/>
                    </a:gs>
                    <a:gs pos="6000">
                      <a:schemeClr val="accent1">
                        <a:lumMod val="60000"/>
                        <a:lumOff val="40000"/>
                      </a:schemeClr>
                    </a:gs>
                  </a:gsLst>
                  <a:lin ang="16200000" scaled="1"/>
                </a:gradFill>
                <a:latin typeface="+mn-ea"/>
              </a:rPr>
              <a:t>是的</a:t>
            </a:r>
          </a:p>
        </p:txBody>
      </p:sp>
      <p:sp>
        <p:nvSpPr>
          <p:cNvPr id="17" name="任意多边形: 形状 16">
            <a:extLst>
              <a:ext uri="{FF2B5EF4-FFF2-40B4-BE49-F238E27FC236}">
                <a16:creationId xmlns:a16="http://schemas.microsoft.com/office/drawing/2014/main" id="{30219DC7-BF93-EADC-E9D6-B0A84AF8D6F4}"/>
              </a:ext>
            </a:extLst>
          </p:cNvPr>
          <p:cNvSpPr/>
          <p:nvPr/>
        </p:nvSpPr>
        <p:spPr>
          <a:xfrm>
            <a:off x="4096830" y="2032758"/>
            <a:ext cx="2118776" cy="421920"/>
          </a:xfrm>
          <a:custGeom>
            <a:avLst/>
            <a:gdLst>
              <a:gd name="connsiteX0" fmla="*/ 274038 w 2997708"/>
              <a:gd name="connsiteY0" fmla="*/ 0 h 338554"/>
              <a:gd name="connsiteX1" fmla="*/ 2828431 w 2997708"/>
              <a:gd name="connsiteY1" fmla="*/ 0 h 338554"/>
              <a:gd name="connsiteX2" fmla="*/ 2997708 w 2997708"/>
              <a:gd name="connsiteY2" fmla="*/ 169277 h 338554"/>
              <a:gd name="connsiteX3" fmla="*/ 2828431 w 2997708"/>
              <a:gd name="connsiteY3" fmla="*/ 338554 h 338554"/>
              <a:gd name="connsiteX4" fmla="*/ 274038 w 2997708"/>
              <a:gd name="connsiteY4" fmla="*/ 338554 h 338554"/>
              <a:gd name="connsiteX5" fmla="*/ 261486 w 2997708"/>
              <a:gd name="connsiteY5" fmla="*/ 336020 h 338554"/>
              <a:gd name="connsiteX6" fmla="*/ 261486 w 2997708"/>
              <a:gd name="connsiteY6" fmla="*/ 338554 h 338554"/>
              <a:gd name="connsiteX7" fmla="*/ 0 w 2997708"/>
              <a:gd name="connsiteY7" fmla="*/ 338554 h 338554"/>
              <a:gd name="connsiteX8" fmla="*/ 115599 w 2997708"/>
              <a:gd name="connsiteY8" fmla="*/ 222956 h 338554"/>
              <a:gd name="connsiteX9" fmla="*/ 104761 w 2997708"/>
              <a:gd name="connsiteY9" fmla="*/ 169277 h 338554"/>
              <a:gd name="connsiteX10" fmla="*/ 274038 w 2997708"/>
              <a:gd name="connsiteY10"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7708" h="338554">
                <a:moveTo>
                  <a:pt x="274038" y="0"/>
                </a:moveTo>
                <a:lnTo>
                  <a:pt x="2828431" y="0"/>
                </a:lnTo>
                <a:cubicBezTo>
                  <a:pt x="2921920" y="0"/>
                  <a:pt x="2997708" y="75788"/>
                  <a:pt x="2997708" y="169277"/>
                </a:cubicBezTo>
                <a:cubicBezTo>
                  <a:pt x="2997708" y="262766"/>
                  <a:pt x="2921920" y="338554"/>
                  <a:pt x="2828431" y="338554"/>
                </a:cubicBezTo>
                <a:lnTo>
                  <a:pt x="274038" y="338554"/>
                </a:lnTo>
                <a:lnTo>
                  <a:pt x="261486" y="336020"/>
                </a:lnTo>
                <a:lnTo>
                  <a:pt x="261486" y="338554"/>
                </a:lnTo>
                <a:lnTo>
                  <a:pt x="0" y="338554"/>
                </a:lnTo>
                <a:lnTo>
                  <a:pt x="115599" y="222956"/>
                </a:lnTo>
                <a:lnTo>
                  <a:pt x="104761" y="169277"/>
                </a:lnTo>
                <a:cubicBezTo>
                  <a:pt x="104761" y="75788"/>
                  <a:pt x="180549" y="0"/>
                  <a:pt x="274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黑体 CN Regular"/>
              <a:cs typeface="+mn-cs"/>
            </a:endParaRPr>
          </a:p>
        </p:txBody>
      </p:sp>
      <p:sp>
        <p:nvSpPr>
          <p:cNvPr id="18" name="任意多边形: 形状 17">
            <a:extLst>
              <a:ext uri="{FF2B5EF4-FFF2-40B4-BE49-F238E27FC236}">
                <a16:creationId xmlns:a16="http://schemas.microsoft.com/office/drawing/2014/main" id="{6DC5DF8D-EF41-780A-9619-275C71D94409}"/>
              </a:ext>
            </a:extLst>
          </p:cNvPr>
          <p:cNvSpPr/>
          <p:nvPr/>
        </p:nvSpPr>
        <p:spPr>
          <a:xfrm>
            <a:off x="8028940" y="2928681"/>
            <a:ext cx="1670645" cy="421920"/>
          </a:xfrm>
          <a:custGeom>
            <a:avLst/>
            <a:gdLst>
              <a:gd name="connsiteX0" fmla="*/ 274038 w 2997708"/>
              <a:gd name="connsiteY0" fmla="*/ 0 h 338554"/>
              <a:gd name="connsiteX1" fmla="*/ 2828431 w 2997708"/>
              <a:gd name="connsiteY1" fmla="*/ 0 h 338554"/>
              <a:gd name="connsiteX2" fmla="*/ 2997708 w 2997708"/>
              <a:gd name="connsiteY2" fmla="*/ 169277 h 338554"/>
              <a:gd name="connsiteX3" fmla="*/ 2828431 w 2997708"/>
              <a:gd name="connsiteY3" fmla="*/ 338554 h 338554"/>
              <a:gd name="connsiteX4" fmla="*/ 274038 w 2997708"/>
              <a:gd name="connsiteY4" fmla="*/ 338554 h 338554"/>
              <a:gd name="connsiteX5" fmla="*/ 261486 w 2997708"/>
              <a:gd name="connsiteY5" fmla="*/ 336020 h 338554"/>
              <a:gd name="connsiteX6" fmla="*/ 261486 w 2997708"/>
              <a:gd name="connsiteY6" fmla="*/ 338554 h 338554"/>
              <a:gd name="connsiteX7" fmla="*/ 0 w 2997708"/>
              <a:gd name="connsiteY7" fmla="*/ 338554 h 338554"/>
              <a:gd name="connsiteX8" fmla="*/ 115599 w 2997708"/>
              <a:gd name="connsiteY8" fmla="*/ 222956 h 338554"/>
              <a:gd name="connsiteX9" fmla="*/ 104761 w 2997708"/>
              <a:gd name="connsiteY9" fmla="*/ 169277 h 338554"/>
              <a:gd name="connsiteX10" fmla="*/ 274038 w 2997708"/>
              <a:gd name="connsiteY10"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7708" h="338554">
                <a:moveTo>
                  <a:pt x="274038" y="0"/>
                </a:moveTo>
                <a:lnTo>
                  <a:pt x="2828431" y="0"/>
                </a:lnTo>
                <a:cubicBezTo>
                  <a:pt x="2921920" y="0"/>
                  <a:pt x="2997708" y="75788"/>
                  <a:pt x="2997708" y="169277"/>
                </a:cubicBezTo>
                <a:cubicBezTo>
                  <a:pt x="2997708" y="262766"/>
                  <a:pt x="2921920" y="338554"/>
                  <a:pt x="2828431" y="338554"/>
                </a:cubicBezTo>
                <a:lnTo>
                  <a:pt x="274038" y="338554"/>
                </a:lnTo>
                <a:lnTo>
                  <a:pt x="261486" y="336020"/>
                </a:lnTo>
                <a:lnTo>
                  <a:pt x="261486" y="338554"/>
                </a:lnTo>
                <a:lnTo>
                  <a:pt x="0" y="338554"/>
                </a:lnTo>
                <a:lnTo>
                  <a:pt x="115599" y="222956"/>
                </a:lnTo>
                <a:lnTo>
                  <a:pt x="104761" y="169277"/>
                </a:lnTo>
                <a:cubicBezTo>
                  <a:pt x="104761" y="75788"/>
                  <a:pt x="180549" y="0"/>
                  <a:pt x="274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黑体 CN Regular"/>
              <a:cs typeface="+mn-cs"/>
            </a:endParaRPr>
          </a:p>
        </p:txBody>
      </p:sp>
      <p:sp>
        <p:nvSpPr>
          <p:cNvPr id="19" name="矩形 18">
            <a:extLst>
              <a:ext uri="{FF2B5EF4-FFF2-40B4-BE49-F238E27FC236}">
                <a16:creationId xmlns:a16="http://schemas.microsoft.com/office/drawing/2014/main" id="{D1A185A1-ECBA-F085-7DAF-FF65A4D66B50}"/>
              </a:ext>
            </a:extLst>
          </p:cNvPr>
          <p:cNvSpPr/>
          <p:nvPr/>
        </p:nvSpPr>
        <p:spPr>
          <a:xfrm>
            <a:off x="5116149" y="3139640"/>
            <a:ext cx="3074764" cy="2206979"/>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贰拾一38">
            <a:extLst>
              <a:ext uri="{FF2B5EF4-FFF2-40B4-BE49-F238E27FC236}">
                <a16:creationId xmlns:a16="http://schemas.microsoft.com/office/drawing/2014/main" id="{6E5C3B67-C591-0EF9-BFE0-E29A2CAC7774}"/>
              </a:ext>
            </a:extLst>
          </p:cNvPr>
          <p:cNvSpPr txBox="1"/>
          <p:nvPr/>
        </p:nvSpPr>
        <p:spPr>
          <a:xfrm>
            <a:off x="4396452" y="2037562"/>
            <a:ext cx="1723549" cy="400110"/>
          </a:xfrm>
          <a:prstGeom prst="rect">
            <a:avLst/>
          </a:prstGeom>
          <a:noFill/>
        </p:spPr>
        <p:txBody>
          <a:bodyPr wrap="none">
            <a:spAutoFit/>
          </a:bodyPr>
          <a:lstStyle/>
          <a:p>
            <a:r>
              <a:rPr lang="zh-CN" altLang="en-US" sz="2000" b="1" dirty="0">
                <a:solidFill>
                  <a:schemeClr val="bg1"/>
                </a:solidFill>
                <a:latin typeface="+mn-ea"/>
              </a:rPr>
              <a:t>小数据集挖掘</a:t>
            </a:r>
          </a:p>
        </p:txBody>
      </p:sp>
      <p:sp>
        <p:nvSpPr>
          <p:cNvPr id="21" name="贰拾一38">
            <a:extLst>
              <a:ext uri="{FF2B5EF4-FFF2-40B4-BE49-F238E27FC236}">
                <a16:creationId xmlns:a16="http://schemas.microsoft.com/office/drawing/2014/main" id="{6747388F-27D3-37AB-3E2F-C5C3F144C2D7}"/>
              </a:ext>
            </a:extLst>
          </p:cNvPr>
          <p:cNvSpPr txBox="1"/>
          <p:nvPr/>
        </p:nvSpPr>
        <p:spPr>
          <a:xfrm>
            <a:off x="8328563" y="2950491"/>
            <a:ext cx="1210588" cy="1015663"/>
          </a:xfrm>
          <a:prstGeom prst="rect">
            <a:avLst/>
          </a:prstGeom>
          <a:noFill/>
        </p:spPr>
        <p:txBody>
          <a:bodyPr wrap="none">
            <a:spAutoFit/>
          </a:bodyPr>
          <a:lstStyle/>
          <a:p>
            <a:r>
              <a:rPr lang="zh-CN" altLang="en-US" sz="2000" b="1" dirty="0">
                <a:solidFill>
                  <a:schemeClr val="bg1"/>
                </a:solidFill>
                <a:latin typeface="+mn-ea"/>
              </a:rPr>
              <a:t>训练成本</a:t>
            </a:r>
          </a:p>
          <a:p>
            <a:endParaRPr lang="zh-CN" altLang="en-US" sz="2000" b="1" dirty="0">
              <a:solidFill>
                <a:schemeClr val="bg1"/>
              </a:solidFill>
              <a:latin typeface="+mn-ea"/>
            </a:endParaRPr>
          </a:p>
          <a:p>
            <a:endParaRPr lang="zh-CN" altLang="en-US" sz="2000" b="1" dirty="0">
              <a:solidFill>
                <a:schemeClr val="bg1"/>
              </a:solidFill>
              <a:latin typeface="+mn-ea"/>
            </a:endParaRPr>
          </a:p>
        </p:txBody>
      </p:sp>
      <p:sp>
        <p:nvSpPr>
          <p:cNvPr id="22" name="贰拾一29">
            <a:extLst>
              <a:ext uri="{FF2B5EF4-FFF2-40B4-BE49-F238E27FC236}">
                <a16:creationId xmlns:a16="http://schemas.microsoft.com/office/drawing/2014/main" id="{3AACC840-92A2-5081-BD29-13EFB2025298}"/>
              </a:ext>
            </a:extLst>
          </p:cNvPr>
          <p:cNvSpPr txBox="1"/>
          <p:nvPr/>
        </p:nvSpPr>
        <p:spPr>
          <a:xfrm>
            <a:off x="5415771" y="3281253"/>
            <a:ext cx="2613169" cy="3429465"/>
          </a:xfrm>
          <a:prstGeom prst="rect">
            <a:avLst/>
          </a:prstGeom>
          <a:noFill/>
        </p:spPr>
        <p:txBody>
          <a:bodyPr wrap="square">
            <a:spAutoFit/>
          </a:bodyPr>
          <a:lstStyle/>
          <a:p>
            <a:pPr algn="just">
              <a:lnSpc>
                <a:spcPct val="120000"/>
              </a:lnSpc>
            </a:pPr>
            <a:r>
              <a:rPr lang="zh-CN" altLang="en-US" sz="1400" dirty="0">
                <a:solidFill>
                  <a:schemeClr val="accent1"/>
                </a:solidFill>
              </a:rPr>
              <a:t>深度网络中的推理需要计算机拥有强大的算力，</a:t>
            </a:r>
            <a:r>
              <a:rPr lang="en" altLang="zh-CN" sz="1400" dirty="0">
                <a:solidFill>
                  <a:schemeClr val="accent1"/>
                </a:solidFill>
              </a:rPr>
              <a:t>HMM</a:t>
            </a:r>
            <a:r>
              <a:rPr lang="zh-CN" altLang="en-US" sz="1400" dirty="0">
                <a:solidFill>
                  <a:schemeClr val="accent1"/>
                </a:solidFill>
              </a:rPr>
              <a:t>计算复杂度远低于深度网络，尤其适用于资源受限的场景。</a:t>
            </a:r>
            <a:r>
              <a:rPr lang="en" altLang="zh-CN" sz="1400" dirty="0">
                <a:solidFill>
                  <a:schemeClr val="accent1"/>
                </a:solidFill>
              </a:rPr>
              <a:t>HMM</a:t>
            </a:r>
            <a:r>
              <a:rPr lang="zh-CN" altLang="en-US" sz="1400" dirty="0">
                <a:solidFill>
                  <a:schemeClr val="accent1"/>
                </a:solidFill>
              </a:rPr>
              <a:t>能够在较少计算资源的情况下提供与深度网络相当甚至更高的准确性。</a:t>
            </a: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p:txBody>
      </p:sp>
      <p:sp>
        <p:nvSpPr>
          <p:cNvPr id="32" name="矩形 31">
            <a:extLst>
              <a:ext uri="{FF2B5EF4-FFF2-40B4-BE49-F238E27FC236}">
                <a16:creationId xmlns:a16="http://schemas.microsoft.com/office/drawing/2014/main" id="{C6D783B9-060D-0966-6CBC-D759E37BD1CE}"/>
              </a:ext>
            </a:extLst>
          </p:cNvPr>
          <p:cNvSpPr/>
          <p:nvPr/>
        </p:nvSpPr>
        <p:spPr>
          <a:xfrm>
            <a:off x="1088298" y="2064081"/>
            <a:ext cx="3140926" cy="2206978"/>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9">
            <a:extLst>
              <a:ext uri="{FF2B5EF4-FFF2-40B4-BE49-F238E27FC236}">
                <a16:creationId xmlns:a16="http://schemas.microsoft.com/office/drawing/2014/main" id="{C6CA9911-C7F2-7CC3-22A7-012AB89F7B44}"/>
              </a:ext>
            </a:extLst>
          </p:cNvPr>
          <p:cNvSpPr txBox="1"/>
          <p:nvPr/>
        </p:nvSpPr>
        <p:spPr>
          <a:xfrm>
            <a:off x="1387921" y="2205693"/>
            <a:ext cx="2613169" cy="2653868"/>
          </a:xfrm>
          <a:prstGeom prst="rect">
            <a:avLst/>
          </a:prstGeom>
          <a:noFill/>
        </p:spPr>
        <p:txBody>
          <a:bodyPr wrap="square">
            <a:spAutoFit/>
          </a:bodyPr>
          <a:lstStyle/>
          <a:p>
            <a:pPr algn="just">
              <a:lnSpc>
                <a:spcPct val="120000"/>
              </a:lnSpc>
            </a:pPr>
            <a:r>
              <a:rPr lang="zh-CN" altLang="en-US" sz="1400" dirty="0">
                <a:solidFill>
                  <a:schemeClr val="accent1"/>
                </a:solidFill>
              </a:rPr>
              <a:t>深度网络通常依赖大量数据进行有效训练，而在数据不足的情况下，可能容易过拟合或性能不佳。</a:t>
            </a:r>
            <a:r>
              <a:rPr lang="en" altLang="zh-CN" sz="1400" dirty="0">
                <a:solidFill>
                  <a:schemeClr val="accent1"/>
                </a:solidFill>
              </a:rPr>
              <a:t>HMM</a:t>
            </a:r>
            <a:r>
              <a:rPr lang="zh-CN" altLang="en-US" sz="1400" dirty="0">
                <a:solidFill>
                  <a:schemeClr val="accent1"/>
                </a:solidFill>
              </a:rPr>
              <a:t>对小数据集和不平衡数据表现良好，能够在数据量有限的情况下较为稳健地建模行为序列</a:t>
            </a: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p:txBody>
      </p:sp>
    </p:spTree>
    <p:extLst>
      <p:ext uri="{BB962C8B-B14F-4D97-AF65-F5344CB8AC3E}">
        <p14:creationId xmlns:p14="http://schemas.microsoft.com/office/powerpoint/2010/main" val="239464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E8F7C-E77B-C758-399F-87E2D25E4335}"/>
            </a:ext>
          </a:extLst>
        </p:cNvPr>
        <p:cNvGrpSpPr/>
        <p:nvPr/>
      </p:nvGrpSpPr>
      <p:grpSpPr>
        <a:xfrm>
          <a:off x="0" y="0"/>
          <a:ext cx="0" cy="0"/>
          <a:chOff x="0" y="0"/>
          <a:chExt cx="0" cy="0"/>
        </a:xfrm>
      </p:grpSpPr>
      <p:sp>
        <p:nvSpPr>
          <p:cNvPr id="14" name="贰拾一1">
            <a:extLst>
              <a:ext uri="{FF2B5EF4-FFF2-40B4-BE49-F238E27FC236}">
                <a16:creationId xmlns:a16="http://schemas.microsoft.com/office/drawing/2014/main" id="{A13E9C57-D3C5-765D-90E5-385E8AD74F9A}"/>
              </a:ext>
            </a:extLst>
          </p:cNvPr>
          <p:cNvSpPr/>
          <p:nvPr/>
        </p:nvSpPr>
        <p:spPr>
          <a:xfrm>
            <a:off x="7598953" y="1152093"/>
            <a:ext cx="3655298" cy="497228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贰拾一2">
            <a:extLst>
              <a:ext uri="{FF2B5EF4-FFF2-40B4-BE49-F238E27FC236}">
                <a16:creationId xmlns:a16="http://schemas.microsoft.com/office/drawing/2014/main" id="{CC747634-2DA1-046F-5E18-1F7A065183CA}"/>
              </a:ext>
            </a:extLst>
          </p:cNvPr>
          <p:cNvPicPr>
            <a:picLocks noChangeAspect="1"/>
          </p:cNvPicPr>
          <p:nvPr/>
        </p:nvPicPr>
        <p:blipFill rotWithShape="1">
          <a:blip r:embed="rId2">
            <a:extLst>
              <a:ext uri="{28A0092B-C50C-407E-A947-70E740481C1C}">
                <a14:useLocalDpi xmlns:a14="http://schemas.microsoft.com/office/drawing/2010/main" val="0"/>
              </a:ext>
            </a:extLst>
          </a:blip>
          <a:srcRect t="5371" b="4000"/>
          <a:stretch/>
        </p:blipFill>
        <p:spPr>
          <a:xfrm>
            <a:off x="7401968" y="1249615"/>
            <a:ext cx="3655298" cy="4972281"/>
          </a:xfrm>
          <a:prstGeom prst="rect">
            <a:avLst/>
          </a:prstGeom>
        </p:spPr>
      </p:pic>
      <p:sp>
        <p:nvSpPr>
          <p:cNvPr id="5" name="贰拾一3">
            <a:extLst>
              <a:ext uri="{FF2B5EF4-FFF2-40B4-BE49-F238E27FC236}">
                <a16:creationId xmlns:a16="http://schemas.microsoft.com/office/drawing/2014/main" id="{750E04D8-AD10-6823-60C8-0D6B8CF29E86}"/>
              </a:ext>
            </a:extLst>
          </p:cNvPr>
          <p:cNvSpPr txBox="1"/>
          <p:nvPr/>
        </p:nvSpPr>
        <p:spPr>
          <a:xfrm>
            <a:off x="1581588" y="1281828"/>
            <a:ext cx="1210588"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异常检测</a:t>
            </a:r>
          </a:p>
        </p:txBody>
      </p:sp>
      <p:sp>
        <p:nvSpPr>
          <p:cNvPr id="6" name="贰拾一4">
            <a:extLst>
              <a:ext uri="{FF2B5EF4-FFF2-40B4-BE49-F238E27FC236}">
                <a16:creationId xmlns:a16="http://schemas.microsoft.com/office/drawing/2014/main" id="{DA08130A-A0E2-9A9D-F90B-1D2CD79CE335}"/>
              </a:ext>
            </a:extLst>
          </p:cNvPr>
          <p:cNvSpPr txBox="1"/>
          <p:nvPr/>
        </p:nvSpPr>
        <p:spPr>
          <a:xfrm>
            <a:off x="1581588" y="1681937"/>
            <a:ext cx="4049547" cy="1280543"/>
          </a:xfrm>
          <a:prstGeom prst="rect">
            <a:avLst/>
          </a:prstGeom>
          <a:noFill/>
        </p:spPr>
        <p:txBody>
          <a:bodyPr wrap="square" rtlCol="0">
            <a:spAutoFit/>
          </a:bodyPr>
          <a:lstStyle/>
          <a:p>
            <a:pPr algn="just">
              <a:lnSpc>
                <a:spcPct val="120000"/>
              </a:lnSpc>
            </a:pPr>
            <a:r>
              <a:rPr lang="en" altLang="zh-CN" sz="1200" dirty="0"/>
              <a:t>HMM</a:t>
            </a:r>
            <a:r>
              <a:rPr lang="zh-CN" altLang="en-US" sz="1200" dirty="0"/>
              <a:t>的模型结构简单，参数少，在小数据集上可以很好地建模并识别异常，避免过拟合。如在天气监测、网络流量监控、工业设备状态监控中，这种特性对异常检测任务中要求实时检测和快速反应的系统尤其重要。</a:t>
            </a:r>
          </a:p>
          <a:p>
            <a:pPr algn="just">
              <a:lnSpc>
                <a:spcPct val="120000"/>
              </a:lnSpc>
            </a:pPr>
            <a:endParaRPr lang="zh-CN" altLang="en-US" dirty="0"/>
          </a:p>
        </p:txBody>
      </p:sp>
      <p:sp>
        <p:nvSpPr>
          <p:cNvPr id="18" name="贰拾一5">
            <a:extLst>
              <a:ext uri="{FF2B5EF4-FFF2-40B4-BE49-F238E27FC236}">
                <a16:creationId xmlns:a16="http://schemas.microsoft.com/office/drawing/2014/main" id="{09E14EB6-E4D6-9EA4-7CA4-285A1DAAF3A9}"/>
              </a:ext>
            </a:extLst>
          </p:cNvPr>
          <p:cNvSpPr/>
          <p:nvPr/>
        </p:nvSpPr>
        <p:spPr>
          <a:xfrm>
            <a:off x="595562" y="2973536"/>
            <a:ext cx="674637" cy="674637"/>
          </a:xfrm>
          <a:prstGeom prst="roundRect">
            <a:avLst/>
          </a:prstGeom>
          <a:gradFill flip="none" rotWithShape="1">
            <a:gsLst>
              <a:gs pos="100000">
                <a:schemeClr val="accent1">
                  <a:lumMod val="60000"/>
                  <a:lumOff val="40000"/>
                </a:schemeClr>
              </a:gs>
              <a:gs pos="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贰拾一6">
            <a:extLst>
              <a:ext uri="{FF2B5EF4-FFF2-40B4-BE49-F238E27FC236}">
                <a16:creationId xmlns:a16="http://schemas.microsoft.com/office/drawing/2014/main" id="{1F5C7CC4-ED3D-BB91-70A2-A11299376753}"/>
              </a:ext>
            </a:extLst>
          </p:cNvPr>
          <p:cNvSpPr/>
          <p:nvPr/>
        </p:nvSpPr>
        <p:spPr>
          <a:xfrm>
            <a:off x="595562" y="1283503"/>
            <a:ext cx="674637" cy="674637"/>
          </a:xfrm>
          <a:prstGeom prst="roundRect">
            <a:avLst/>
          </a:prstGeom>
          <a:gradFill flip="none" rotWithShape="1">
            <a:gsLst>
              <a:gs pos="100000">
                <a:schemeClr val="accent1">
                  <a:lumMod val="60000"/>
                  <a:lumOff val="40000"/>
                </a:schemeClr>
              </a:gs>
              <a:gs pos="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贰拾一7">
            <a:extLst>
              <a:ext uri="{FF2B5EF4-FFF2-40B4-BE49-F238E27FC236}">
                <a16:creationId xmlns:a16="http://schemas.microsoft.com/office/drawing/2014/main" id="{44546A8D-C6EE-E854-269F-A2FB0D4DE217}"/>
              </a:ext>
            </a:extLst>
          </p:cNvPr>
          <p:cNvSpPr/>
          <p:nvPr/>
        </p:nvSpPr>
        <p:spPr>
          <a:xfrm>
            <a:off x="595562" y="4663570"/>
            <a:ext cx="674637" cy="674637"/>
          </a:xfrm>
          <a:prstGeom prst="roundRect">
            <a:avLst/>
          </a:prstGeom>
          <a:gradFill flip="none" rotWithShape="1">
            <a:gsLst>
              <a:gs pos="100000">
                <a:schemeClr val="accent1">
                  <a:lumMod val="60000"/>
                  <a:lumOff val="40000"/>
                </a:schemeClr>
              </a:gs>
              <a:gs pos="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贰拾一8" descr="研究">
            <a:extLst>
              <a:ext uri="{FF2B5EF4-FFF2-40B4-BE49-F238E27FC236}">
                <a16:creationId xmlns:a16="http://schemas.microsoft.com/office/drawing/2014/main" id="{CABCE0B9-9833-C892-389F-1DCCDBACAE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409" y="3019812"/>
            <a:ext cx="582083" cy="582083"/>
          </a:xfrm>
          <a:prstGeom prst="rect">
            <a:avLst/>
          </a:prstGeom>
        </p:spPr>
      </p:pic>
      <p:pic>
        <p:nvPicPr>
          <p:cNvPr id="8" name="贰拾一9" descr="条形图演示文稿 RTL">
            <a:extLst>
              <a:ext uri="{FF2B5EF4-FFF2-40B4-BE49-F238E27FC236}">
                <a16:creationId xmlns:a16="http://schemas.microsoft.com/office/drawing/2014/main" id="{23109538-1F2F-7D26-D181-A4DCB94F36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268" y="1314209"/>
            <a:ext cx="613224" cy="613224"/>
          </a:xfrm>
          <a:prstGeom prst="rect">
            <a:avLst/>
          </a:prstGeom>
        </p:spPr>
      </p:pic>
      <p:pic>
        <p:nvPicPr>
          <p:cNvPr id="17" name="贰拾一10" descr="铅笔">
            <a:extLst>
              <a:ext uri="{FF2B5EF4-FFF2-40B4-BE49-F238E27FC236}">
                <a16:creationId xmlns:a16="http://schemas.microsoft.com/office/drawing/2014/main" id="{D3B848C6-A9A1-5EDC-459D-0D79093E83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409" y="4731223"/>
            <a:ext cx="557770" cy="557770"/>
          </a:xfrm>
          <a:prstGeom prst="rect">
            <a:avLst/>
          </a:prstGeom>
        </p:spPr>
      </p:pic>
      <p:cxnSp>
        <p:nvCxnSpPr>
          <p:cNvPr id="23" name="贰拾一11">
            <a:extLst>
              <a:ext uri="{FF2B5EF4-FFF2-40B4-BE49-F238E27FC236}">
                <a16:creationId xmlns:a16="http://schemas.microsoft.com/office/drawing/2014/main" id="{067186DA-420C-8276-047C-21C171A107C9}"/>
              </a:ext>
            </a:extLst>
          </p:cNvPr>
          <p:cNvCxnSpPr/>
          <p:nvPr/>
        </p:nvCxnSpPr>
        <p:spPr>
          <a:xfrm>
            <a:off x="1727200" y="1681937"/>
            <a:ext cx="375073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贰拾一12">
            <a:extLst>
              <a:ext uri="{FF2B5EF4-FFF2-40B4-BE49-F238E27FC236}">
                <a16:creationId xmlns:a16="http://schemas.microsoft.com/office/drawing/2014/main" id="{566D4C7D-4122-58D4-B1F3-1D7CCDB76C14}"/>
              </a:ext>
            </a:extLst>
          </p:cNvPr>
          <p:cNvSpPr txBox="1"/>
          <p:nvPr/>
        </p:nvSpPr>
        <p:spPr>
          <a:xfrm>
            <a:off x="1581588" y="2973536"/>
            <a:ext cx="2021707"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在用户行为预测</a:t>
            </a:r>
          </a:p>
        </p:txBody>
      </p:sp>
      <p:sp>
        <p:nvSpPr>
          <p:cNvPr id="25" name="贰拾一13">
            <a:extLst>
              <a:ext uri="{FF2B5EF4-FFF2-40B4-BE49-F238E27FC236}">
                <a16:creationId xmlns:a16="http://schemas.microsoft.com/office/drawing/2014/main" id="{01A6FA58-C9C0-8726-5B20-816E1D69728E}"/>
              </a:ext>
            </a:extLst>
          </p:cNvPr>
          <p:cNvSpPr txBox="1"/>
          <p:nvPr/>
        </p:nvSpPr>
        <p:spPr>
          <a:xfrm>
            <a:off x="1581588" y="3373645"/>
            <a:ext cx="4049547" cy="1280543"/>
          </a:xfrm>
          <a:prstGeom prst="rect">
            <a:avLst/>
          </a:prstGeom>
          <a:noFill/>
        </p:spPr>
        <p:txBody>
          <a:bodyPr wrap="square" rtlCol="0">
            <a:spAutoFit/>
          </a:bodyPr>
          <a:lstStyle/>
          <a:p>
            <a:pPr algn="just">
              <a:lnSpc>
                <a:spcPct val="120000"/>
              </a:lnSpc>
            </a:pPr>
            <a:r>
              <a:rPr lang="en" altLang="zh-CN" sz="1200" dirty="0"/>
              <a:t>HMM</a:t>
            </a:r>
            <a:r>
              <a:rPr lang="zh-CN" altLang="en-US" sz="1200" dirty="0"/>
              <a:t>能够有效建模用户的短期行为模式，特别是在点击流、购物路径等有时序特征的行为分析中。</a:t>
            </a:r>
            <a:r>
              <a:rPr lang="en" altLang="zh-CN" sz="1200" dirty="0"/>
              <a:t>HMM</a:t>
            </a:r>
            <a:r>
              <a:rPr lang="zh-CN" altLang="en-US" sz="1200" dirty="0"/>
              <a:t>擅长在较短的序列或短时间依赖的场景中准确预测用户的下一个行为。</a:t>
            </a:r>
          </a:p>
          <a:p>
            <a:pPr algn="just">
              <a:lnSpc>
                <a:spcPct val="120000"/>
              </a:lnSpc>
            </a:pPr>
            <a:endParaRPr lang="zh-CN" altLang="en-US" dirty="0"/>
          </a:p>
        </p:txBody>
      </p:sp>
      <p:cxnSp>
        <p:nvCxnSpPr>
          <p:cNvPr id="26" name="贰拾一14">
            <a:extLst>
              <a:ext uri="{FF2B5EF4-FFF2-40B4-BE49-F238E27FC236}">
                <a16:creationId xmlns:a16="http://schemas.microsoft.com/office/drawing/2014/main" id="{DBBFCDBC-FD18-9AFA-2DCD-AB5A9A2B397E}"/>
              </a:ext>
            </a:extLst>
          </p:cNvPr>
          <p:cNvCxnSpPr/>
          <p:nvPr/>
        </p:nvCxnSpPr>
        <p:spPr>
          <a:xfrm>
            <a:off x="1727200" y="3373645"/>
            <a:ext cx="3750733"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贰拾一15">
            <a:extLst>
              <a:ext uri="{FF2B5EF4-FFF2-40B4-BE49-F238E27FC236}">
                <a16:creationId xmlns:a16="http://schemas.microsoft.com/office/drawing/2014/main" id="{5B4D1C25-6091-4B9F-01BC-1580EE63ACAD}"/>
              </a:ext>
            </a:extLst>
          </p:cNvPr>
          <p:cNvSpPr txBox="1"/>
          <p:nvPr/>
        </p:nvSpPr>
        <p:spPr>
          <a:xfrm>
            <a:off x="1581588" y="4667482"/>
            <a:ext cx="2492990"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在高解释性领域应用</a:t>
            </a:r>
          </a:p>
        </p:txBody>
      </p:sp>
      <p:sp>
        <p:nvSpPr>
          <p:cNvPr id="28" name="贰拾一16">
            <a:extLst>
              <a:ext uri="{FF2B5EF4-FFF2-40B4-BE49-F238E27FC236}">
                <a16:creationId xmlns:a16="http://schemas.microsoft.com/office/drawing/2014/main" id="{B9C3CD0A-5A3F-FBB8-9617-60568B1194C6}"/>
              </a:ext>
            </a:extLst>
          </p:cNvPr>
          <p:cNvSpPr txBox="1"/>
          <p:nvPr/>
        </p:nvSpPr>
        <p:spPr>
          <a:xfrm>
            <a:off x="1581588" y="5067591"/>
            <a:ext cx="4049547" cy="1058944"/>
          </a:xfrm>
          <a:prstGeom prst="rect">
            <a:avLst/>
          </a:prstGeom>
          <a:noFill/>
        </p:spPr>
        <p:txBody>
          <a:bodyPr wrap="square" rtlCol="0">
            <a:spAutoFit/>
          </a:bodyPr>
          <a:lstStyle/>
          <a:p>
            <a:pPr algn="just">
              <a:lnSpc>
                <a:spcPct val="120000"/>
              </a:lnSpc>
            </a:pPr>
            <a:r>
              <a:rPr lang="zh-CN" altLang="en-US" sz="1200" dirty="0"/>
              <a:t>在医疗诊断、教育数据分析和风险管理等对模型解释性要求较高的领域，</a:t>
            </a:r>
            <a:r>
              <a:rPr lang="en" altLang="zh-CN" sz="1200" dirty="0"/>
              <a:t>HMM</a:t>
            </a:r>
            <a:r>
              <a:rPr lang="zh-CN" altLang="en-US" sz="1200" dirty="0"/>
              <a:t>的透明结构和清晰的状态转移矩阵使其成为理想的选择。</a:t>
            </a:r>
          </a:p>
          <a:p>
            <a:pPr algn="just">
              <a:lnSpc>
                <a:spcPct val="120000"/>
              </a:lnSpc>
            </a:pPr>
            <a:endParaRPr lang="zh-CN" altLang="en-US" dirty="0"/>
          </a:p>
        </p:txBody>
      </p:sp>
      <p:cxnSp>
        <p:nvCxnSpPr>
          <p:cNvPr id="29" name="贰拾一17">
            <a:extLst>
              <a:ext uri="{FF2B5EF4-FFF2-40B4-BE49-F238E27FC236}">
                <a16:creationId xmlns:a16="http://schemas.microsoft.com/office/drawing/2014/main" id="{5A5DFB2C-D6AE-66AE-FC19-D3FF2D9E9D41}"/>
              </a:ext>
            </a:extLst>
          </p:cNvPr>
          <p:cNvCxnSpPr/>
          <p:nvPr/>
        </p:nvCxnSpPr>
        <p:spPr>
          <a:xfrm>
            <a:off x="1727200" y="5067591"/>
            <a:ext cx="3750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贰拾一18">
            <a:extLst>
              <a:ext uri="{FF2B5EF4-FFF2-40B4-BE49-F238E27FC236}">
                <a16:creationId xmlns:a16="http://schemas.microsoft.com/office/drawing/2014/main" id="{1D90DCDA-F7AB-3167-6976-8166379BE969}"/>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18-1">
              <a:extLst>
                <a:ext uri="{FF2B5EF4-FFF2-40B4-BE49-F238E27FC236}">
                  <a16:creationId xmlns:a16="http://schemas.microsoft.com/office/drawing/2014/main" id="{B9BEF5DD-0493-C546-31E7-029F6DD8FEB0}"/>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18-2">
              <a:extLst>
                <a:ext uri="{FF2B5EF4-FFF2-40B4-BE49-F238E27FC236}">
                  <a16:creationId xmlns:a16="http://schemas.microsoft.com/office/drawing/2014/main" id="{D79FAADD-CEE5-BD18-B0BD-A452859F8939}"/>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11" name="贰拾一18-3">
              <a:extLst>
                <a:ext uri="{FF2B5EF4-FFF2-40B4-BE49-F238E27FC236}">
                  <a16:creationId xmlns:a16="http://schemas.microsoft.com/office/drawing/2014/main" id="{58FEE59E-6A61-E45D-9D58-E7BB0CD39251}"/>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2" name="贰拾一19">
            <a:extLst>
              <a:ext uri="{FF2B5EF4-FFF2-40B4-BE49-F238E27FC236}">
                <a16:creationId xmlns:a16="http://schemas.microsoft.com/office/drawing/2014/main" id="{42464D6D-8765-0FCF-0DCE-DA0827417850}"/>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能干啥</a:t>
            </a:r>
          </a:p>
        </p:txBody>
      </p:sp>
    </p:spTree>
    <p:extLst>
      <p:ext uri="{BB962C8B-B14F-4D97-AF65-F5344CB8AC3E}">
        <p14:creationId xmlns:p14="http://schemas.microsoft.com/office/powerpoint/2010/main" val="226339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7E5A5-F39D-A051-EADB-C602A65F5D7A}"/>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A15351F6-B9E8-78D8-F829-51B45B119A70}"/>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174048B-D2C9-DBF5-BA1F-005956A2CA48}"/>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E2F9F64F-6E1C-887B-D88D-ACCDBED765A7}"/>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04C05F2B-A41E-6292-A256-4C674781A4B2}"/>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66DBAF1D-F7F1-9044-14AE-4C7E5A16EBA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离散马尔可夫过程</a:t>
            </a:r>
          </a:p>
        </p:txBody>
      </p:sp>
      <p:sp>
        <p:nvSpPr>
          <p:cNvPr id="3" name="文本框 2">
            <a:extLst>
              <a:ext uri="{FF2B5EF4-FFF2-40B4-BE49-F238E27FC236}">
                <a16:creationId xmlns:a16="http://schemas.microsoft.com/office/drawing/2014/main" id="{3AB3F963-4229-1EF2-9851-F375B82FE8A3}"/>
              </a:ext>
            </a:extLst>
          </p:cNvPr>
          <p:cNvSpPr txBox="1"/>
          <p:nvPr/>
        </p:nvSpPr>
        <p:spPr>
          <a:xfrm>
            <a:off x="716629" y="1257300"/>
            <a:ext cx="10450481" cy="1023357"/>
          </a:xfrm>
          <a:prstGeom prst="rect">
            <a:avLst/>
          </a:prstGeom>
          <a:noFill/>
        </p:spPr>
        <p:txBody>
          <a:bodyPr wrap="square" rtlCol="0">
            <a:spAutoFit/>
          </a:bodyPr>
          <a:lstStyle/>
          <a:p>
            <a:pPr>
              <a:lnSpc>
                <a:spcPct val="150000"/>
              </a:lnSpc>
            </a:pPr>
            <a:r>
              <a:rPr lang="zh-CN" altLang="en-US" sz="1400" b="1" dirty="0"/>
              <a:t>离散马尔可夫过程</a:t>
            </a:r>
            <a:r>
              <a:rPr lang="zh-CN" altLang="en-US" sz="1400" dirty="0"/>
              <a:t>是一种特殊的随机过程，用于描述事件序列在</a:t>
            </a:r>
            <a:r>
              <a:rPr lang="zh-CN" altLang="en-US" sz="1400" b="1" dirty="0"/>
              <a:t>离散时间点</a:t>
            </a:r>
            <a:r>
              <a:rPr lang="zh-CN" altLang="en-US" sz="1400" dirty="0"/>
              <a:t>上从一个状态转移到另一个状态的过程。它是以俄罗斯数学家安德烈</a:t>
            </a:r>
            <a:r>
              <a:rPr lang="en-US" altLang="zh-CN" sz="1400" dirty="0"/>
              <a:t>·</a:t>
            </a:r>
            <a:r>
              <a:rPr lang="zh-CN" altLang="en-US" sz="1400" dirty="0"/>
              <a:t>马尔可夫的名字命名的。离散马尔可夫过程的关键特点在于</a:t>
            </a:r>
            <a:r>
              <a:rPr lang="zh-CN" altLang="en-US" sz="1400" b="1" dirty="0"/>
              <a:t>马尔可夫性</a:t>
            </a:r>
            <a:r>
              <a:rPr lang="zh-CN" altLang="en-US" sz="1400" dirty="0"/>
              <a:t>，即</a:t>
            </a:r>
            <a:r>
              <a:rPr lang="zh-CN" altLang="en-US" sz="1400" b="1" dirty="0"/>
              <a:t>无记忆性</a:t>
            </a:r>
            <a:r>
              <a:rPr lang="zh-CN" altLang="en-US" sz="1400" dirty="0"/>
              <a:t>：在给定当前状态的情况下，序列未来的状态转移仅依赖于当前状态，而与更早的历史状态无关。</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6A6670A-59D9-6A3B-C127-AE0794C21ACA}"/>
                  </a:ext>
                </a:extLst>
              </p:cNvPr>
              <p:cNvSpPr txBox="1"/>
              <p:nvPr/>
            </p:nvSpPr>
            <p:spPr>
              <a:xfrm>
                <a:off x="793388" y="2236424"/>
                <a:ext cx="10373722" cy="3550011"/>
              </a:xfrm>
              <a:prstGeom prst="rect">
                <a:avLst/>
              </a:prstGeom>
              <a:noFill/>
            </p:spPr>
            <p:txBody>
              <a:bodyPr wrap="square" rtlCol="0">
                <a:spAutoFit/>
              </a:bodyPr>
              <a:lstStyle/>
              <a:p>
                <a:pPr>
                  <a:lnSpc>
                    <a:spcPct val="150000"/>
                  </a:lnSpc>
                </a:pPr>
                <a:r>
                  <a:rPr lang="zh-CN" altLang="en-US" sz="1400" dirty="0"/>
                  <a:t>离散状态空间：系统的状态空间是离散的，可以是有限的状态集合</a:t>
                </a:r>
                <a14:m>
                  <m:oMath xmlns:m="http://schemas.openxmlformats.org/officeDocument/2006/math">
                    <m:r>
                      <a:rPr lang="en-US" altLang="zh-CN" sz="1400" b="0" i="0" dirty="0" smtClean="0">
                        <a:latin typeface="Cambria Math" panose="02040503050406030204" pitchFamily="18" charset="0"/>
                      </a:rPr>
                      <m:t>(</m:t>
                    </m:r>
                    <m:sSub>
                      <m:sSubPr>
                        <m:ctrlPr>
                          <a:rPr lang="en-US" altLang="zh-CN" sz="1400" i="1" dirty="0" smtClean="0">
                            <a:latin typeface="Cambria Math" panose="02040503050406030204" pitchFamily="18" charset="0"/>
                          </a:rPr>
                        </m:ctrlPr>
                      </m:sSubPr>
                      <m:e>
                        <m:r>
                          <m:rPr>
                            <m:sty m:val="p"/>
                          </m:rPr>
                          <a:rPr lang="en-US" altLang="zh-CN" sz="1400" i="1" dirty="0">
                            <a:latin typeface="Cambria Math" panose="02040503050406030204" pitchFamily="18" charset="0"/>
                          </a:rPr>
                          <m:t>S</m:t>
                        </m:r>
                      </m:e>
                      <m:sub>
                        <m:r>
                          <a:rPr lang="en-US" altLang="zh-CN" sz="1400" b="0" i="1" dirty="0" smtClean="0">
                            <a:latin typeface="Cambria Math" panose="02040503050406030204" pitchFamily="18" charset="0"/>
                          </a:rPr>
                          <m:t>1</m:t>
                        </m:r>
                      </m:sub>
                    </m:sSub>
                    <m:r>
                      <a:rPr lang="en-US" altLang="zh-CN" sz="1400" b="0" i="1" dirty="0" smtClean="0">
                        <a:latin typeface="Cambria Math" panose="02040503050406030204" pitchFamily="18" charset="0"/>
                      </a:rPr>
                      <m:t>,</m:t>
                    </m:r>
                    <m:sSub>
                      <m:sSubPr>
                        <m:ctrlPr>
                          <a:rPr lang="en-US" altLang="zh-CN" sz="1400" i="1" dirty="0">
                            <a:latin typeface="Cambria Math" panose="02040503050406030204" pitchFamily="18" charset="0"/>
                          </a:rPr>
                        </m:ctrlPr>
                      </m:sSubPr>
                      <m:e>
                        <m:r>
                          <m:rPr>
                            <m:sty m:val="p"/>
                          </m:rPr>
                          <a:rPr lang="en-US" altLang="zh-CN" sz="1400" i="1" dirty="0">
                            <a:latin typeface="Cambria Math" panose="02040503050406030204" pitchFamily="18" charset="0"/>
                          </a:rPr>
                          <m:t>S</m:t>
                        </m:r>
                      </m:e>
                      <m:sub>
                        <m:r>
                          <a:rPr lang="en-US" altLang="zh-CN" sz="1400" b="0" i="1" dirty="0" smtClean="0">
                            <a:latin typeface="Cambria Math" panose="02040503050406030204" pitchFamily="18" charset="0"/>
                          </a:rPr>
                          <m:t>2</m:t>
                        </m:r>
                      </m:sub>
                    </m:sSub>
                    <m:r>
                      <a:rPr lang="en-US" altLang="zh-CN" sz="1400" b="0" i="1" dirty="0" smtClean="0">
                        <a:latin typeface="Cambria Math" panose="02040503050406030204" pitchFamily="18" charset="0"/>
                      </a:rPr>
                      <m:t>,…,</m:t>
                    </m:r>
                    <m:sSub>
                      <m:sSubPr>
                        <m:ctrlPr>
                          <a:rPr lang="en-US" altLang="zh-CN" sz="1400" i="1" dirty="0">
                            <a:latin typeface="Cambria Math" panose="02040503050406030204" pitchFamily="18" charset="0"/>
                          </a:rPr>
                        </m:ctrlPr>
                      </m:sSubPr>
                      <m:e>
                        <m:r>
                          <m:rPr>
                            <m:sty m:val="p"/>
                          </m:rPr>
                          <a:rPr lang="en-US" altLang="zh-CN" sz="1400" i="1" dirty="0">
                            <a:latin typeface="Cambria Math" panose="02040503050406030204" pitchFamily="18" charset="0"/>
                          </a:rPr>
                          <m:t>S</m:t>
                        </m:r>
                      </m:e>
                      <m:sub>
                        <m:r>
                          <a:rPr lang="en-US" altLang="zh-CN" sz="1400" b="0" i="1" dirty="0" smtClean="0">
                            <a:latin typeface="Cambria Math" panose="02040503050406030204" pitchFamily="18" charset="0"/>
                          </a:rPr>
                          <m:t>𝑛</m:t>
                        </m:r>
                      </m:sub>
                    </m:sSub>
                  </m:oMath>
                </a14:m>
                <a:r>
                  <a:rPr lang="en-US" altLang="zh-CN" sz="1400" dirty="0"/>
                  <a:t>)</a:t>
                </a:r>
                <a:r>
                  <a:rPr lang="zh-CN" altLang="en-US" sz="1400" dirty="0"/>
                  <a:t>或可数无限的状态集合。</a:t>
                </a:r>
                <a:endParaRPr lang="en-US" altLang="zh-CN" sz="1400" dirty="0"/>
              </a:p>
              <a:p>
                <a:pPr>
                  <a:lnSpc>
                    <a:spcPct val="150000"/>
                  </a:lnSpc>
                </a:pPr>
                <a:endParaRPr lang="en-US" altLang="zh-CN" sz="1400" dirty="0"/>
              </a:p>
              <a:p>
                <a:pPr>
                  <a:lnSpc>
                    <a:spcPct val="150000"/>
                  </a:lnSpc>
                </a:pPr>
                <a:r>
                  <a:rPr lang="zh-CN" altLang="en-US" sz="1400" dirty="0"/>
                  <a:t>时间离散：</a:t>
                </a:r>
                <a:r>
                  <a:rPr lang="zh-CN" altLang="en-US" sz="1400" dirty="0">
                    <a:solidFill>
                      <a:srgbClr val="0E0E0E"/>
                    </a:solidFill>
                    <a:effectLst/>
                    <a:latin typeface=".SF NS"/>
                  </a:rPr>
                  <a:t>时间是离散的，即状态在离散时间步上进行转移，例如时间点 </a:t>
                </a:r>
                <a:r>
                  <a:rPr lang="en-US" altLang="zh-CN" sz="1400" dirty="0">
                    <a:solidFill>
                      <a:srgbClr val="0E0E0E"/>
                    </a:solidFill>
                    <a:latin typeface=".SF NS"/>
                  </a:rPr>
                  <a:t>t</a:t>
                </a:r>
                <a:r>
                  <a:rPr lang="zh-CN" altLang="en-US" sz="1400" dirty="0">
                    <a:solidFill>
                      <a:srgbClr val="0E0E0E"/>
                    </a:solidFill>
                    <a:latin typeface=".SF NS"/>
                  </a:rPr>
                  <a:t> </a:t>
                </a:r>
                <a:r>
                  <a:rPr lang="en-US" altLang="zh-CN" sz="1400" dirty="0">
                    <a:solidFill>
                      <a:srgbClr val="0E0E0E"/>
                    </a:solidFill>
                    <a:latin typeface=".SF NS"/>
                  </a:rPr>
                  <a:t>=</a:t>
                </a:r>
                <a:r>
                  <a:rPr lang="zh-CN" altLang="en-US" sz="1400" dirty="0">
                    <a:solidFill>
                      <a:srgbClr val="0E0E0E"/>
                    </a:solidFill>
                    <a:latin typeface=".SF NS"/>
                  </a:rPr>
                  <a:t> </a:t>
                </a:r>
                <a:r>
                  <a:rPr lang="en-US" altLang="zh-CN" sz="1400" dirty="0">
                    <a:solidFill>
                      <a:srgbClr val="0E0E0E"/>
                    </a:solidFill>
                    <a:latin typeface=".SF NS"/>
                  </a:rPr>
                  <a:t>1,2,3….</a:t>
                </a:r>
                <a:r>
                  <a:rPr lang="zh-CN" altLang="en-US" sz="1400" dirty="0">
                    <a:solidFill>
                      <a:srgbClr val="0E0E0E"/>
                    </a:solidFill>
                    <a:latin typeface=".SF NS"/>
                  </a:rPr>
                  <a:t>。</a:t>
                </a:r>
                <a:endParaRPr lang="en-US" altLang="zh-CN" sz="1400" dirty="0">
                  <a:solidFill>
                    <a:srgbClr val="0E0E0E"/>
                  </a:solidFill>
                  <a:latin typeface=".SF NS"/>
                </a:endParaRPr>
              </a:p>
              <a:p>
                <a:pPr>
                  <a:lnSpc>
                    <a:spcPct val="150000"/>
                  </a:lnSpc>
                </a:pPr>
                <a:endParaRPr lang="en-US" altLang="zh-CN" sz="1400" dirty="0">
                  <a:solidFill>
                    <a:srgbClr val="0E0E0E"/>
                  </a:solidFill>
                  <a:effectLst/>
                  <a:latin typeface=".SF NS"/>
                </a:endParaRPr>
              </a:p>
              <a:p>
                <a:pPr>
                  <a:lnSpc>
                    <a:spcPct val="150000"/>
                  </a:lnSpc>
                </a:pPr>
                <a:r>
                  <a:rPr lang="zh-CN" altLang="en-US" sz="1400" dirty="0">
                    <a:solidFill>
                      <a:srgbClr val="0E0E0E"/>
                    </a:solidFill>
                    <a:latin typeface=".SF NS"/>
                  </a:rPr>
                  <a:t>马尔可夫性：在时间  </a:t>
                </a:r>
                <a:r>
                  <a:rPr lang="en" altLang="zh-CN" sz="1400" dirty="0">
                    <a:solidFill>
                      <a:srgbClr val="0E0E0E"/>
                    </a:solidFill>
                    <a:latin typeface=".SF NS"/>
                  </a:rPr>
                  <a:t>t+1  </a:t>
                </a:r>
                <a:r>
                  <a:rPr lang="zh-CN" altLang="en-US" sz="1400" dirty="0">
                    <a:solidFill>
                      <a:srgbClr val="0E0E0E"/>
                    </a:solidFill>
                    <a:latin typeface=".SF NS"/>
                  </a:rPr>
                  <a:t>时刻，序列的状态  </a:t>
                </a:r>
                <a14:m>
                  <m:oMath xmlns:m="http://schemas.openxmlformats.org/officeDocument/2006/math">
                    <m:sSub>
                      <m:sSubPr>
                        <m:ctrlPr>
                          <a:rPr lang="en-US" altLang="zh-CN" sz="1400" i="1" dirty="0" smtClean="0">
                            <a:latin typeface="Cambria Math" panose="02040503050406030204" pitchFamily="18" charset="0"/>
                          </a:rPr>
                        </m:ctrlPr>
                      </m:sSubPr>
                      <m:e>
                        <m:r>
                          <m:rPr>
                            <m:sty m:val="p"/>
                          </m:rPr>
                          <a:rPr lang="en-US" altLang="zh-CN" sz="1400" i="1" dirty="0">
                            <a:latin typeface="Cambria Math" panose="02040503050406030204" pitchFamily="18" charset="0"/>
                          </a:rPr>
                          <m:t>S</m:t>
                        </m:r>
                      </m:e>
                      <m:sub>
                        <m:r>
                          <m:rPr>
                            <m:sty m:val="p"/>
                          </m:rPr>
                          <a:rPr lang="en-US" altLang="zh-CN" sz="1400" i="1" dirty="0">
                            <a:latin typeface="Cambria Math" panose="02040503050406030204" pitchFamily="18" charset="0"/>
                          </a:rPr>
                          <m:t>t</m:t>
                        </m:r>
                        <m:r>
                          <a:rPr lang="en-US" altLang="zh-CN" sz="1400" i="1" dirty="0">
                            <a:latin typeface="Cambria Math" panose="02040503050406030204" pitchFamily="18" charset="0"/>
                          </a:rPr>
                          <m:t>+1</m:t>
                        </m:r>
                      </m:sub>
                    </m:sSub>
                  </m:oMath>
                </a14:m>
                <a:r>
                  <a:rPr lang="zh-CN" altLang="en-US" sz="1400" dirty="0">
                    <a:solidFill>
                      <a:srgbClr val="0E0E0E"/>
                    </a:solidFill>
                    <a:latin typeface=".SF NS"/>
                  </a:rPr>
                  <a:t> 只依赖于当前状态  </a:t>
                </a:r>
                <a14:m>
                  <m:oMath xmlns:m="http://schemas.openxmlformats.org/officeDocument/2006/math">
                    <m:sSub>
                      <m:sSubPr>
                        <m:ctrlPr>
                          <a:rPr lang="en-US" altLang="zh-CN" sz="1400" i="1" dirty="0">
                            <a:latin typeface="Cambria Math" panose="02040503050406030204" pitchFamily="18" charset="0"/>
                          </a:rPr>
                        </m:ctrlPr>
                      </m:sSubPr>
                      <m:e>
                        <m:r>
                          <m:rPr>
                            <m:sty m:val="p"/>
                          </m:rPr>
                          <a:rPr lang="en-US" altLang="zh-CN" sz="1400" i="1" dirty="0">
                            <a:latin typeface="Cambria Math" panose="02040503050406030204" pitchFamily="18" charset="0"/>
                          </a:rPr>
                          <m:t>S</m:t>
                        </m:r>
                      </m:e>
                      <m:sub>
                        <m:r>
                          <m:rPr>
                            <m:sty m:val="p"/>
                          </m:rPr>
                          <a:rPr lang="en-US" altLang="zh-CN" sz="1400" i="1" dirty="0">
                            <a:latin typeface="Cambria Math" panose="02040503050406030204" pitchFamily="18" charset="0"/>
                          </a:rPr>
                          <m:t>t</m:t>
                        </m:r>
                      </m:sub>
                    </m:sSub>
                    <m:r>
                      <a:rPr lang="en-US" altLang="zh-CN" sz="1400" i="1" dirty="0">
                        <a:latin typeface="Cambria Math" panose="02040503050406030204" pitchFamily="18" charset="0"/>
                      </a:rPr>
                      <m:t> </m:t>
                    </m:r>
                  </m:oMath>
                </a14:m>
                <a:r>
                  <a:rPr lang="zh-CN" altLang="en" sz="1400" dirty="0">
                    <a:solidFill>
                      <a:srgbClr val="0E0E0E"/>
                    </a:solidFill>
                    <a:latin typeface=".SF NS"/>
                  </a:rPr>
                  <a:t>，</a:t>
                </a:r>
                <a:r>
                  <a:rPr lang="zh-CN" altLang="en-US" sz="1400" dirty="0">
                    <a:solidFill>
                      <a:srgbClr val="0E0E0E"/>
                    </a:solidFill>
                    <a:latin typeface=".SF NS"/>
                  </a:rPr>
                  <a:t>与更早的状态  </a:t>
                </a:r>
                <a14:m>
                  <m:oMath xmlns:m="http://schemas.openxmlformats.org/officeDocument/2006/math">
                    <m:sSub>
                      <m:sSubPr>
                        <m:ctrlPr>
                          <a:rPr lang="en-US" altLang="zh-CN" sz="1400" i="1" dirty="0">
                            <a:latin typeface="Cambria Math" panose="02040503050406030204" pitchFamily="18" charset="0"/>
                          </a:rPr>
                        </m:ctrlPr>
                      </m:sSubPr>
                      <m:e>
                        <m:r>
                          <m:rPr>
                            <m:sty m:val="p"/>
                          </m:rPr>
                          <a:rPr lang="en-US" altLang="zh-CN" sz="1400" i="1" dirty="0">
                            <a:latin typeface="Cambria Math" panose="02040503050406030204" pitchFamily="18" charset="0"/>
                          </a:rPr>
                          <m:t>S</m:t>
                        </m:r>
                      </m:e>
                      <m:sub>
                        <m:r>
                          <m:rPr>
                            <m:sty m:val="p"/>
                          </m:rPr>
                          <a:rPr lang="en-US" altLang="zh-CN" sz="1400" i="1" dirty="0">
                            <a:latin typeface="Cambria Math" panose="02040503050406030204" pitchFamily="18" charset="0"/>
                          </a:rPr>
                          <m:t>t</m:t>
                        </m:r>
                        <m:r>
                          <a:rPr lang="en-US" altLang="zh-CN" sz="1400" b="0" i="1" dirty="0" smtClean="0">
                            <a:latin typeface="Cambria Math" panose="02040503050406030204" pitchFamily="18" charset="0"/>
                          </a:rPr>
                          <m:t>−</m:t>
                        </m:r>
                        <m:r>
                          <a:rPr lang="en-US" altLang="zh-CN" sz="1400" i="1" dirty="0">
                            <a:latin typeface="Cambria Math" panose="02040503050406030204" pitchFamily="18" charset="0"/>
                          </a:rPr>
                          <m:t>1</m:t>
                        </m:r>
                      </m:sub>
                    </m:sSub>
                    <m:r>
                      <a:rPr lang="en-US" altLang="zh-CN" sz="1400" b="0" i="0" dirty="0" smtClean="0">
                        <a:latin typeface="Cambria Math" panose="02040503050406030204" pitchFamily="18" charset="0"/>
                      </a:rPr>
                      <m:t>,</m:t>
                    </m:r>
                    <m:sSub>
                      <m:sSubPr>
                        <m:ctrlPr>
                          <a:rPr lang="en-US" altLang="zh-CN" sz="1400" i="1" dirty="0">
                            <a:latin typeface="Cambria Math" panose="02040503050406030204" pitchFamily="18" charset="0"/>
                          </a:rPr>
                        </m:ctrlPr>
                      </m:sSubPr>
                      <m:e>
                        <m:r>
                          <m:rPr>
                            <m:sty m:val="p"/>
                          </m:rPr>
                          <a:rPr lang="en-US" altLang="zh-CN" sz="1400" i="1" dirty="0">
                            <a:latin typeface="Cambria Math" panose="02040503050406030204" pitchFamily="18" charset="0"/>
                          </a:rPr>
                          <m:t>S</m:t>
                        </m:r>
                      </m:e>
                      <m:sub>
                        <m:r>
                          <m:rPr>
                            <m:sty m:val="p"/>
                          </m:rPr>
                          <a:rPr lang="en-US" altLang="zh-CN" sz="1400" i="1" dirty="0">
                            <a:latin typeface="Cambria Math" panose="02040503050406030204" pitchFamily="18" charset="0"/>
                          </a:rPr>
                          <m:t>t</m:t>
                        </m:r>
                        <m:r>
                          <a:rPr lang="en-US" altLang="zh-CN" sz="1400" b="0" i="1" dirty="0" smtClean="0">
                            <a:latin typeface="Cambria Math" panose="02040503050406030204" pitchFamily="18" charset="0"/>
                          </a:rPr>
                          <m:t>−2</m:t>
                        </m:r>
                      </m:sub>
                    </m:sSub>
                  </m:oMath>
                </a14:m>
                <a:r>
                  <a:rPr lang="en-US" altLang="zh-CN" sz="1400" dirty="0">
                    <a:solidFill>
                      <a:srgbClr val="0E0E0E"/>
                    </a:solidFill>
                    <a:latin typeface=".SF NS"/>
                  </a:rPr>
                  <a:t>…</a:t>
                </a:r>
                <a:r>
                  <a:rPr lang="zh-CN" altLang="en-US" sz="1400" dirty="0">
                    <a:solidFill>
                      <a:srgbClr val="0E0E0E"/>
                    </a:solidFill>
                    <a:latin typeface=".SF NS"/>
                  </a:rPr>
                  <a:t>无关。用数学表示为：</a:t>
                </a:r>
                <a:endParaRPr lang="en-US" altLang="zh-CN" sz="1400" dirty="0">
                  <a:solidFill>
                    <a:srgbClr val="0E0E0E"/>
                  </a:solidFill>
                  <a:latin typeface=".SF NS"/>
                </a:endParaRPr>
              </a:p>
              <a:p>
                <a:pPr>
                  <a:lnSpc>
                    <a:spcPct val="150000"/>
                  </a:lnSpc>
                </a:pPr>
                <a:r>
                  <a:rPr lang="en-US" altLang="zh-CN" sz="1400" dirty="0">
                    <a:solidFill>
                      <a:srgbClr val="0E0E0E"/>
                    </a:solidFill>
                    <a:latin typeface=".SF NS"/>
                  </a:rPr>
                  <a:t>	</a:t>
                </a:r>
                <a14:m>
                  <m:oMath xmlns:m="http://schemas.openxmlformats.org/officeDocument/2006/math">
                    <m:r>
                      <a:rPr lang="en-US" altLang="zh-CN" sz="1400" b="0" i="1" smtClean="0">
                        <a:solidFill>
                          <a:srgbClr val="0E0E0E"/>
                        </a:solidFill>
                        <a:latin typeface="Cambria Math" panose="02040503050406030204" pitchFamily="18" charset="0"/>
                      </a:rPr>
                      <m:t>𝑃</m:t>
                    </m:r>
                    <m:d>
                      <m:dPr>
                        <m:endChr m:val="|"/>
                        <m:ctrlPr>
                          <a:rPr lang="en-US" altLang="zh-CN" sz="1400" b="0" i="1" smtClean="0">
                            <a:solidFill>
                              <a:srgbClr val="0E0E0E"/>
                            </a:solidFill>
                            <a:latin typeface="Cambria Math" panose="02040503050406030204" pitchFamily="18" charset="0"/>
                          </a:rPr>
                        </m:ctrlPr>
                      </m:dPr>
                      <m:e>
                        <m:sSub>
                          <m:sSubPr>
                            <m:ctrlPr>
                              <a:rPr lang="en-US" altLang="zh-CN" sz="1400" i="1" dirty="0">
                                <a:latin typeface="Cambria Math" panose="02040503050406030204" pitchFamily="18" charset="0"/>
                              </a:rPr>
                            </m:ctrlPr>
                          </m:sSubPr>
                          <m:e>
                            <m:r>
                              <m:rPr>
                                <m:sty m:val="p"/>
                              </m:rPr>
                              <a:rPr lang="en-US" altLang="zh-CN" sz="1400" i="1" dirty="0">
                                <a:latin typeface="Cambria Math" panose="02040503050406030204" pitchFamily="18" charset="0"/>
                              </a:rPr>
                              <m:t>S</m:t>
                            </m:r>
                          </m:e>
                          <m:sub>
                            <m:r>
                              <a:rPr lang="en-US" altLang="zh-CN" sz="1400" b="0" i="1" dirty="0" smtClean="0">
                                <a:latin typeface="Cambria Math" panose="02040503050406030204" pitchFamily="18" charset="0"/>
                              </a:rPr>
                              <m:t>𝑡</m:t>
                            </m:r>
                            <m:r>
                              <a:rPr lang="en-US" altLang="zh-CN" sz="1400" b="0" i="1" dirty="0" smtClean="0">
                                <a:latin typeface="Cambria Math" panose="02040503050406030204" pitchFamily="18" charset="0"/>
                              </a:rPr>
                              <m:t>+1</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𝑠</m:t>
                        </m:r>
                        <m:r>
                          <a:rPr lang="en-US" altLang="zh-CN" sz="1400" b="0" i="1" dirty="0" smtClean="0">
                            <a:latin typeface="Cambria Math" panose="02040503050406030204" pitchFamily="18" charset="0"/>
                          </a:rPr>
                          <m:t> </m:t>
                        </m:r>
                      </m:e>
                    </m:d>
                    <m:r>
                      <a:rPr lang="en-US" altLang="zh-CN" sz="1400" b="0" i="1" dirty="0" smtClean="0">
                        <a:latin typeface="Cambria Math" panose="02040503050406030204" pitchFamily="18" charset="0"/>
                      </a:rPr>
                      <m:t> </m:t>
                    </m:r>
                    <m:sSub>
                      <m:sSubPr>
                        <m:ctrlPr>
                          <a:rPr lang="en-US" altLang="zh-CN" sz="1400" i="1" dirty="0">
                            <a:latin typeface="Cambria Math" panose="02040503050406030204" pitchFamily="18" charset="0"/>
                          </a:rPr>
                        </m:ctrlPr>
                      </m:sSubPr>
                      <m:e>
                        <m:r>
                          <m:rPr>
                            <m:sty m:val="p"/>
                          </m:rPr>
                          <a:rPr lang="en-US" altLang="zh-CN" sz="1400" i="1" dirty="0">
                            <a:latin typeface="Cambria Math" panose="02040503050406030204" pitchFamily="18" charset="0"/>
                          </a:rPr>
                          <m:t>S</m:t>
                        </m:r>
                      </m:e>
                      <m:sub>
                        <m:r>
                          <m:rPr>
                            <m:sty m:val="p"/>
                          </m:rPr>
                          <a:rPr lang="en-US" altLang="zh-CN" sz="1400" i="1" dirty="0">
                            <a:latin typeface="Cambria Math" panose="02040503050406030204" pitchFamily="18" charset="0"/>
                          </a:rPr>
                          <m:t>t</m:t>
                        </m:r>
                      </m:sub>
                    </m:sSub>
                    <m:r>
                      <a:rPr lang="en-US" altLang="zh-CN" sz="1400" b="0" i="1" dirty="0" smtClean="0">
                        <a:latin typeface="Cambria Math" panose="02040503050406030204" pitchFamily="18" charset="0"/>
                      </a:rPr>
                      <m:t>=</m:t>
                    </m:r>
                    <m:sSub>
                      <m:sSubPr>
                        <m:ctrlPr>
                          <a:rPr lang="en-US" altLang="zh-CN" sz="1400" i="1" dirty="0">
                            <a:latin typeface="Cambria Math" panose="02040503050406030204" pitchFamily="18" charset="0"/>
                          </a:rPr>
                        </m:ctrlPr>
                      </m:sSubPr>
                      <m:e>
                        <m:r>
                          <a:rPr lang="en-US" altLang="zh-CN" sz="1400" b="0" i="1" dirty="0" smtClean="0">
                            <a:latin typeface="Cambria Math" panose="02040503050406030204" pitchFamily="18" charset="0"/>
                          </a:rPr>
                          <m:t>𝑠</m:t>
                        </m:r>
                      </m:e>
                      <m:sub>
                        <m:r>
                          <m:rPr>
                            <m:sty m:val="p"/>
                          </m:rPr>
                          <a:rPr lang="en-US" altLang="zh-CN" sz="1400" i="1" dirty="0">
                            <a:latin typeface="Cambria Math" panose="02040503050406030204" pitchFamily="18" charset="0"/>
                          </a:rPr>
                          <m:t>t</m:t>
                        </m:r>
                      </m:sub>
                    </m:sSub>
                    <m:r>
                      <a:rPr lang="en-US" altLang="zh-CN" sz="1400" b="0" i="1" smtClean="0">
                        <a:solidFill>
                          <a:srgbClr val="0E0E0E"/>
                        </a:solidFill>
                        <a:latin typeface="Cambria Math" panose="02040503050406030204" pitchFamily="18" charset="0"/>
                      </a:rPr>
                      <m:t>)</m:t>
                    </m:r>
                  </m:oMath>
                </a14:m>
                <a:endParaRPr lang="en" altLang="zh-CN" dirty="0"/>
              </a:p>
              <a:p>
                <a:pPr>
                  <a:lnSpc>
                    <a:spcPct val="150000"/>
                  </a:lnSpc>
                </a:pPr>
                <a:br>
                  <a:rPr lang="en" altLang="zh-CN" dirty="0"/>
                </a:br>
                <a:r>
                  <a:rPr lang="zh-CN" altLang="en-US" sz="1400" dirty="0">
                    <a:solidFill>
                      <a:srgbClr val="0E0E0E"/>
                    </a:solidFill>
                    <a:latin typeface=".SF NS"/>
                  </a:rPr>
                  <a:t>状态转移概率：从一个状态转移到另一个状态的概率是固定的，这些概率构成了一个状态转移矩阵，矩阵中的元素  </a:t>
                </a:r>
                <a14:m>
                  <m:oMath xmlns:m="http://schemas.openxmlformats.org/officeDocument/2006/math">
                    <m:sSub>
                      <m:sSubPr>
                        <m:ctrlPr>
                          <a:rPr lang="en-US" altLang="zh-CN" sz="1400" i="1" smtClean="0">
                            <a:solidFill>
                              <a:srgbClr val="0E0E0E"/>
                            </a:solidFill>
                            <a:latin typeface="Cambria Math" panose="02040503050406030204" pitchFamily="18" charset="0"/>
                          </a:rPr>
                        </m:ctrlPr>
                      </m:sSubPr>
                      <m:e>
                        <m:r>
                          <a:rPr lang="en-US" altLang="zh-CN" sz="1400" b="0" i="1" smtClean="0">
                            <a:solidFill>
                              <a:srgbClr val="0E0E0E"/>
                            </a:solidFill>
                            <a:latin typeface="Cambria Math" panose="02040503050406030204" pitchFamily="18" charset="0"/>
                          </a:rPr>
                          <m:t>𝑎</m:t>
                        </m:r>
                      </m:e>
                      <m:sub>
                        <m:r>
                          <a:rPr lang="en-US" altLang="zh-CN" sz="1400" b="0" i="1" smtClean="0">
                            <a:solidFill>
                              <a:srgbClr val="0E0E0E"/>
                            </a:solidFill>
                            <a:latin typeface="Cambria Math" panose="02040503050406030204" pitchFamily="18" charset="0"/>
                          </a:rPr>
                          <m:t>𝑖𝑗</m:t>
                        </m:r>
                      </m:sub>
                    </m:sSub>
                  </m:oMath>
                </a14:m>
                <a:r>
                  <a:rPr lang="zh-CN" altLang="en-US" sz="1400" dirty="0">
                    <a:solidFill>
                      <a:srgbClr val="0E0E0E"/>
                    </a:solidFill>
                    <a:latin typeface=".SF NS"/>
                  </a:rPr>
                  <a:t>表示系统从状态  </a:t>
                </a:r>
                <a:r>
                  <a:rPr lang="en" altLang="zh-CN" sz="1400" dirty="0" err="1">
                    <a:solidFill>
                      <a:srgbClr val="0E0E0E"/>
                    </a:solidFill>
                    <a:latin typeface=".SF NS"/>
                  </a:rPr>
                  <a:t>i</a:t>
                </a:r>
                <a:r>
                  <a:rPr lang="en" altLang="zh-CN" sz="1400" dirty="0">
                    <a:solidFill>
                      <a:srgbClr val="0E0E0E"/>
                    </a:solidFill>
                    <a:latin typeface=".SF NS"/>
                  </a:rPr>
                  <a:t>  </a:t>
                </a:r>
                <a:r>
                  <a:rPr lang="zh-CN" altLang="en-US" sz="1400" dirty="0">
                    <a:solidFill>
                      <a:srgbClr val="0E0E0E"/>
                    </a:solidFill>
                    <a:latin typeface=".SF NS"/>
                  </a:rPr>
                  <a:t>转移到状态  </a:t>
                </a:r>
                <a:r>
                  <a:rPr lang="en" altLang="zh-CN" sz="1400" dirty="0">
                    <a:solidFill>
                      <a:srgbClr val="0E0E0E"/>
                    </a:solidFill>
                    <a:latin typeface=".SF NS"/>
                  </a:rPr>
                  <a:t>j  </a:t>
                </a:r>
                <a:r>
                  <a:rPr lang="zh-CN" altLang="en-US" sz="1400" dirty="0">
                    <a:solidFill>
                      <a:srgbClr val="0E0E0E"/>
                    </a:solidFill>
                    <a:latin typeface=".SF NS"/>
                  </a:rPr>
                  <a:t>的概率。</a:t>
                </a:r>
              </a:p>
              <a:p>
                <a:endParaRPr lang="zh-CN" altLang="en-US" sz="1400" dirty="0">
                  <a:solidFill>
                    <a:srgbClr val="0E0E0E"/>
                  </a:solidFill>
                  <a:latin typeface=".SF NS"/>
                </a:endParaRPr>
              </a:p>
              <a:p>
                <a:endParaRPr lang="zh-CN" altLang="en-US" sz="1400" dirty="0">
                  <a:solidFill>
                    <a:srgbClr val="0E0E0E"/>
                  </a:solidFill>
                  <a:effectLst/>
                  <a:latin typeface=".SF NS"/>
                </a:endParaRPr>
              </a:p>
            </p:txBody>
          </p:sp>
        </mc:Choice>
        <mc:Fallback xmlns="">
          <p:sp>
            <p:nvSpPr>
              <p:cNvPr id="2" name="文本框 1">
                <a:extLst>
                  <a:ext uri="{FF2B5EF4-FFF2-40B4-BE49-F238E27FC236}">
                    <a16:creationId xmlns:a16="http://schemas.microsoft.com/office/drawing/2014/main" id="{36A6670A-59D9-6A3B-C127-AE0794C21ACA}"/>
                  </a:ext>
                </a:extLst>
              </p:cNvPr>
              <p:cNvSpPr txBox="1">
                <a:spLocks noRot="1" noChangeAspect="1" noMove="1" noResize="1" noEditPoints="1" noAdjustHandles="1" noChangeArrowheads="1" noChangeShapeType="1" noTextEdit="1"/>
              </p:cNvSpPr>
              <p:nvPr/>
            </p:nvSpPr>
            <p:spPr>
              <a:xfrm>
                <a:off x="793388" y="2236424"/>
                <a:ext cx="10373722" cy="3550011"/>
              </a:xfrm>
              <a:prstGeom prst="rect">
                <a:avLst/>
              </a:prstGeom>
              <a:blipFill>
                <a:blip r:embed="rId2"/>
                <a:stretch>
                  <a:fillRect l="-2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04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ADE85-4E29-DD9E-6D66-C936AB94A14B}"/>
            </a:ext>
          </a:extLst>
        </p:cNvPr>
        <p:cNvGrpSpPr/>
        <p:nvPr/>
      </p:nvGrpSpPr>
      <p:grpSpPr>
        <a:xfrm>
          <a:off x="0" y="0"/>
          <a:ext cx="0" cy="0"/>
          <a:chOff x="0" y="0"/>
          <a:chExt cx="0" cy="0"/>
        </a:xfrm>
      </p:grpSpPr>
      <p:sp>
        <p:nvSpPr>
          <p:cNvPr id="14" name="贰拾一1">
            <a:extLst>
              <a:ext uri="{FF2B5EF4-FFF2-40B4-BE49-F238E27FC236}">
                <a16:creationId xmlns:a16="http://schemas.microsoft.com/office/drawing/2014/main" id="{BE04C322-6267-81CE-D33F-C0F35CAF14BB}"/>
              </a:ext>
            </a:extLst>
          </p:cNvPr>
          <p:cNvSpPr/>
          <p:nvPr/>
        </p:nvSpPr>
        <p:spPr>
          <a:xfrm>
            <a:off x="7598953" y="1152093"/>
            <a:ext cx="3655298" cy="497228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贰拾一2">
            <a:extLst>
              <a:ext uri="{FF2B5EF4-FFF2-40B4-BE49-F238E27FC236}">
                <a16:creationId xmlns:a16="http://schemas.microsoft.com/office/drawing/2014/main" id="{E1F0A63B-716B-791C-1515-A96F4795AA01}"/>
              </a:ext>
            </a:extLst>
          </p:cNvPr>
          <p:cNvPicPr>
            <a:picLocks noChangeAspect="1"/>
          </p:cNvPicPr>
          <p:nvPr/>
        </p:nvPicPr>
        <p:blipFill rotWithShape="1">
          <a:blip r:embed="rId2">
            <a:extLst>
              <a:ext uri="{28A0092B-C50C-407E-A947-70E740481C1C}">
                <a14:useLocalDpi xmlns:a14="http://schemas.microsoft.com/office/drawing/2010/main" val="0"/>
              </a:ext>
            </a:extLst>
          </a:blip>
          <a:srcRect t="5371" b="4000"/>
          <a:stretch/>
        </p:blipFill>
        <p:spPr>
          <a:xfrm>
            <a:off x="7401968" y="1249615"/>
            <a:ext cx="3655298" cy="4972281"/>
          </a:xfrm>
          <a:prstGeom prst="rect">
            <a:avLst/>
          </a:prstGeom>
        </p:spPr>
      </p:pic>
      <p:sp>
        <p:nvSpPr>
          <p:cNvPr id="5" name="贰拾一3">
            <a:extLst>
              <a:ext uri="{FF2B5EF4-FFF2-40B4-BE49-F238E27FC236}">
                <a16:creationId xmlns:a16="http://schemas.microsoft.com/office/drawing/2014/main" id="{29D0E48D-64FC-3CF3-21FC-13DA6AED62AB}"/>
              </a:ext>
            </a:extLst>
          </p:cNvPr>
          <p:cNvSpPr txBox="1"/>
          <p:nvPr/>
        </p:nvSpPr>
        <p:spPr>
          <a:xfrm>
            <a:off x="537623" y="1168897"/>
            <a:ext cx="3810659" cy="707886"/>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a:t>
            </a:r>
            <a:r>
              <a:rPr lang="en"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的</a:t>
            </a:r>
            <a:r>
              <a:rPr lang="en" altLang="zh-CN" sz="2000" b="1" dirty="0">
                <a:gradFill>
                  <a:gsLst>
                    <a:gs pos="100000">
                      <a:schemeClr val="accent1">
                        <a:lumMod val="60000"/>
                        <a:lumOff val="40000"/>
                      </a:schemeClr>
                    </a:gs>
                    <a:gs pos="0">
                      <a:schemeClr val="accent1"/>
                    </a:gs>
                  </a:gsLst>
                  <a:lin ang="16200000" scaled="1"/>
                </a:gradFill>
                <a:latin typeface="+mj-ea"/>
                <a:ea typeface="+mj-ea"/>
              </a:rPr>
              <a:t>MOOC</a:t>
            </a:r>
            <a:r>
              <a:rPr lang="zh-CN" altLang="en-US" sz="2000" b="1" dirty="0">
                <a:gradFill>
                  <a:gsLst>
                    <a:gs pos="100000">
                      <a:schemeClr val="accent1">
                        <a:lumMod val="60000"/>
                        <a:lumOff val="40000"/>
                      </a:schemeClr>
                    </a:gs>
                    <a:gs pos="0">
                      <a:schemeClr val="accent1"/>
                    </a:gs>
                  </a:gsLst>
                  <a:lin ang="16200000" scaled="1"/>
                </a:gradFill>
                <a:latin typeface="+mj-ea"/>
                <a:ea typeface="+mj-ea"/>
              </a:rPr>
              <a:t>课程退课预测</a:t>
            </a:r>
          </a:p>
          <a:p>
            <a:endParaRPr lang="zh-CN" altLang="en-US" sz="2000" b="1" dirty="0">
              <a:gradFill>
                <a:gsLst>
                  <a:gs pos="100000">
                    <a:schemeClr val="accent1">
                      <a:lumMod val="60000"/>
                      <a:lumOff val="40000"/>
                    </a:schemeClr>
                  </a:gs>
                  <a:gs pos="0">
                    <a:schemeClr val="accent1"/>
                  </a:gs>
                </a:gsLst>
                <a:lin ang="16200000" scaled="1"/>
              </a:gradFill>
              <a:latin typeface="+mj-ea"/>
              <a:ea typeface="+mj-ea"/>
            </a:endParaRPr>
          </a:p>
        </p:txBody>
      </p:sp>
      <p:pic>
        <p:nvPicPr>
          <p:cNvPr id="10" name="贰拾一8" descr="研究">
            <a:extLst>
              <a:ext uri="{FF2B5EF4-FFF2-40B4-BE49-F238E27FC236}">
                <a16:creationId xmlns:a16="http://schemas.microsoft.com/office/drawing/2014/main" id="{8712E32F-CEF0-8EDE-1EA6-CC664B32EA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409" y="2035990"/>
            <a:ext cx="582083" cy="582083"/>
          </a:xfrm>
          <a:prstGeom prst="rect">
            <a:avLst/>
          </a:prstGeom>
        </p:spPr>
      </p:pic>
      <p:pic>
        <p:nvPicPr>
          <p:cNvPr id="17" name="贰拾一10" descr="铅笔">
            <a:extLst>
              <a:ext uri="{FF2B5EF4-FFF2-40B4-BE49-F238E27FC236}">
                <a16:creationId xmlns:a16="http://schemas.microsoft.com/office/drawing/2014/main" id="{2827C74F-D97F-5C47-E379-DA5F359578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09" y="2785948"/>
            <a:ext cx="557770" cy="557770"/>
          </a:xfrm>
          <a:prstGeom prst="rect">
            <a:avLst/>
          </a:prstGeom>
        </p:spPr>
      </p:pic>
      <p:cxnSp>
        <p:nvCxnSpPr>
          <p:cNvPr id="23" name="贰拾一11">
            <a:extLst>
              <a:ext uri="{FF2B5EF4-FFF2-40B4-BE49-F238E27FC236}">
                <a16:creationId xmlns:a16="http://schemas.microsoft.com/office/drawing/2014/main" id="{EE43DD8A-04CE-0BB7-8BA3-36620A1B92F8}"/>
              </a:ext>
            </a:extLst>
          </p:cNvPr>
          <p:cNvCxnSpPr/>
          <p:nvPr/>
        </p:nvCxnSpPr>
        <p:spPr>
          <a:xfrm>
            <a:off x="683235" y="1569006"/>
            <a:ext cx="375073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贰拾一12">
            <a:extLst>
              <a:ext uri="{FF2B5EF4-FFF2-40B4-BE49-F238E27FC236}">
                <a16:creationId xmlns:a16="http://schemas.microsoft.com/office/drawing/2014/main" id="{BDFA6F91-7BC9-4B5D-2ABB-3735438AFDD2}"/>
              </a:ext>
            </a:extLst>
          </p:cNvPr>
          <p:cNvSpPr txBox="1"/>
          <p:nvPr/>
        </p:nvSpPr>
        <p:spPr>
          <a:xfrm>
            <a:off x="537623" y="1876783"/>
            <a:ext cx="4379725"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基于混合高斯</a:t>
            </a:r>
            <a:r>
              <a:rPr lang="en-US"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驾驶行为预测</a:t>
            </a:r>
          </a:p>
        </p:txBody>
      </p:sp>
      <p:cxnSp>
        <p:nvCxnSpPr>
          <p:cNvPr id="26" name="贰拾一14">
            <a:extLst>
              <a:ext uri="{FF2B5EF4-FFF2-40B4-BE49-F238E27FC236}">
                <a16:creationId xmlns:a16="http://schemas.microsoft.com/office/drawing/2014/main" id="{C44A4FB9-6CA5-3032-7A87-5C471B99895C}"/>
              </a:ext>
            </a:extLst>
          </p:cNvPr>
          <p:cNvCxnSpPr/>
          <p:nvPr/>
        </p:nvCxnSpPr>
        <p:spPr>
          <a:xfrm>
            <a:off x="683235" y="2276892"/>
            <a:ext cx="3750733"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贰拾一15">
            <a:extLst>
              <a:ext uri="{FF2B5EF4-FFF2-40B4-BE49-F238E27FC236}">
                <a16:creationId xmlns:a16="http://schemas.microsoft.com/office/drawing/2014/main" id="{C959B910-978E-7E4B-018B-640BF0BBDA84}"/>
              </a:ext>
            </a:extLst>
          </p:cNvPr>
          <p:cNvSpPr txBox="1"/>
          <p:nvPr/>
        </p:nvSpPr>
        <p:spPr>
          <a:xfrm>
            <a:off x="537623" y="2609276"/>
            <a:ext cx="2791149"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移动公司客户流失预测</a:t>
            </a:r>
          </a:p>
        </p:txBody>
      </p:sp>
      <p:cxnSp>
        <p:nvCxnSpPr>
          <p:cNvPr id="29" name="贰拾一17">
            <a:extLst>
              <a:ext uri="{FF2B5EF4-FFF2-40B4-BE49-F238E27FC236}">
                <a16:creationId xmlns:a16="http://schemas.microsoft.com/office/drawing/2014/main" id="{24C769A2-42BA-9989-0F99-5ABCF6D25278}"/>
              </a:ext>
            </a:extLst>
          </p:cNvPr>
          <p:cNvCxnSpPr/>
          <p:nvPr/>
        </p:nvCxnSpPr>
        <p:spPr>
          <a:xfrm>
            <a:off x="683235" y="3009385"/>
            <a:ext cx="3750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贰拾一18">
            <a:extLst>
              <a:ext uri="{FF2B5EF4-FFF2-40B4-BE49-F238E27FC236}">
                <a16:creationId xmlns:a16="http://schemas.microsoft.com/office/drawing/2014/main" id="{B59806B1-7AA5-D108-0E08-291DC57F5454}"/>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18-1">
              <a:extLst>
                <a:ext uri="{FF2B5EF4-FFF2-40B4-BE49-F238E27FC236}">
                  <a16:creationId xmlns:a16="http://schemas.microsoft.com/office/drawing/2014/main" id="{DB5A946B-7BAE-2738-ABE2-097A400BE736}"/>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18-2">
              <a:extLst>
                <a:ext uri="{FF2B5EF4-FFF2-40B4-BE49-F238E27FC236}">
                  <a16:creationId xmlns:a16="http://schemas.microsoft.com/office/drawing/2014/main" id="{C4798CBE-67BF-52E4-DA03-3ED8F48BC6EE}"/>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11" name="贰拾一18-3">
              <a:extLst>
                <a:ext uri="{FF2B5EF4-FFF2-40B4-BE49-F238E27FC236}">
                  <a16:creationId xmlns:a16="http://schemas.microsoft.com/office/drawing/2014/main" id="{582D8D00-0268-76B8-E19D-C9110AA0ADE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2" name="贰拾一19">
            <a:extLst>
              <a:ext uri="{FF2B5EF4-FFF2-40B4-BE49-F238E27FC236}">
                <a16:creationId xmlns:a16="http://schemas.microsoft.com/office/drawing/2014/main" id="{71D0F102-2C76-BAF4-99FE-139C01F09E36}"/>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能干啥</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举例</a:t>
            </a:r>
          </a:p>
        </p:txBody>
      </p:sp>
      <p:pic>
        <p:nvPicPr>
          <p:cNvPr id="2" name="贰拾一10" descr="铅笔">
            <a:extLst>
              <a:ext uri="{FF2B5EF4-FFF2-40B4-BE49-F238E27FC236}">
                <a16:creationId xmlns:a16="http://schemas.microsoft.com/office/drawing/2014/main" id="{740FAB82-AA5C-6DA2-1C5E-92EA44714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09" y="3455150"/>
            <a:ext cx="557770" cy="557770"/>
          </a:xfrm>
          <a:prstGeom prst="rect">
            <a:avLst/>
          </a:prstGeom>
        </p:spPr>
      </p:pic>
      <p:sp>
        <p:nvSpPr>
          <p:cNvPr id="15" name="贰拾一15">
            <a:extLst>
              <a:ext uri="{FF2B5EF4-FFF2-40B4-BE49-F238E27FC236}">
                <a16:creationId xmlns:a16="http://schemas.microsoft.com/office/drawing/2014/main" id="{7C1DA417-569B-C757-26FD-82331110D3EF}"/>
              </a:ext>
            </a:extLst>
          </p:cNvPr>
          <p:cNvSpPr txBox="1"/>
          <p:nvPr/>
        </p:nvSpPr>
        <p:spPr>
          <a:xfrm>
            <a:off x="537623" y="3278478"/>
            <a:ext cx="4140877"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a:t>
            </a:r>
            <a:r>
              <a:rPr lang="en-US"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的黄金期货价格趋势研究</a:t>
            </a:r>
          </a:p>
        </p:txBody>
      </p:sp>
      <p:cxnSp>
        <p:nvCxnSpPr>
          <p:cNvPr id="16" name="贰拾一17">
            <a:extLst>
              <a:ext uri="{FF2B5EF4-FFF2-40B4-BE49-F238E27FC236}">
                <a16:creationId xmlns:a16="http://schemas.microsoft.com/office/drawing/2014/main" id="{1FFB0043-57B4-EFF9-1415-57946B4FD3AB}"/>
              </a:ext>
            </a:extLst>
          </p:cNvPr>
          <p:cNvCxnSpPr/>
          <p:nvPr/>
        </p:nvCxnSpPr>
        <p:spPr>
          <a:xfrm>
            <a:off x="683235" y="3678587"/>
            <a:ext cx="3750733" cy="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贰拾一10" descr="铅笔">
            <a:extLst>
              <a:ext uri="{FF2B5EF4-FFF2-40B4-BE49-F238E27FC236}">
                <a16:creationId xmlns:a16="http://schemas.microsoft.com/office/drawing/2014/main" id="{C6E3FEA3-A715-0809-000C-5AEEEB373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09" y="4182606"/>
            <a:ext cx="557770" cy="557770"/>
          </a:xfrm>
          <a:prstGeom prst="rect">
            <a:avLst/>
          </a:prstGeom>
        </p:spPr>
      </p:pic>
      <p:sp>
        <p:nvSpPr>
          <p:cNvPr id="21" name="贰拾一15">
            <a:extLst>
              <a:ext uri="{FF2B5EF4-FFF2-40B4-BE49-F238E27FC236}">
                <a16:creationId xmlns:a16="http://schemas.microsoft.com/office/drawing/2014/main" id="{B1E2385E-2237-0B44-8AEF-0749FE1D338C}"/>
              </a:ext>
            </a:extLst>
          </p:cNvPr>
          <p:cNvSpPr txBox="1"/>
          <p:nvPr/>
        </p:nvSpPr>
        <p:spPr>
          <a:xfrm>
            <a:off x="537623" y="4005934"/>
            <a:ext cx="3616696"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a:t>
            </a:r>
            <a:r>
              <a:rPr lang="en-US"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的火灾预警风险研究</a:t>
            </a:r>
          </a:p>
        </p:txBody>
      </p:sp>
      <p:cxnSp>
        <p:nvCxnSpPr>
          <p:cNvPr id="22" name="贰拾一17">
            <a:extLst>
              <a:ext uri="{FF2B5EF4-FFF2-40B4-BE49-F238E27FC236}">
                <a16:creationId xmlns:a16="http://schemas.microsoft.com/office/drawing/2014/main" id="{6F961B3E-AB3F-9E62-33D5-13A2F647E3D7}"/>
              </a:ext>
            </a:extLst>
          </p:cNvPr>
          <p:cNvCxnSpPr/>
          <p:nvPr/>
        </p:nvCxnSpPr>
        <p:spPr>
          <a:xfrm>
            <a:off x="683235" y="4406043"/>
            <a:ext cx="3750733"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贰拾一10" descr="铅笔">
            <a:extLst>
              <a:ext uri="{FF2B5EF4-FFF2-40B4-BE49-F238E27FC236}">
                <a16:creationId xmlns:a16="http://schemas.microsoft.com/office/drawing/2014/main" id="{544BEF06-CF9B-715B-3146-B1C4D744C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09" y="4910061"/>
            <a:ext cx="557770" cy="557770"/>
          </a:xfrm>
          <a:prstGeom prst="rect">
            <a:avLst/>
          </a:prstGeom>
        </p:spPr>
      </p:pic>
      <p:sp>
        <p:nvSpPr>
          <p:cNvPr id="31" name="贰拾一15">
            <a:extLst>
              <a:ext uri="{FF2B5EF4-FFF2-40B4-BE49-F238E27FC236}">
                <a16:creationId xmlns:a16="http://schemas.microsoft.com/office/drawing/2014/main" id="{9988C240-70F0-EA7D-199B-8A9477C02EFE}"/>
              </a:ext>
            </a:extLst>
          </p:cNvPr>
          <p:cNvSpPr txBox="1"/>
          <p:nvPr/>
        </p:nvSpPr>
        <p:spPr>
          <a:xfrm>
            <a:off x="537623" y="4733389"/>
            <a:ext cx="4129657"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a:t>
            </a:r>
            <a:r>
              <a:rPr lang="en-US"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的智能家居流量异常检测</a:t>
            </a:r>
          </a:p>
        </p:txBody>
      </p:sp>
      <p:cxnSp>
        <p:nvCxnSpPr>
          <p:cNvPr id="32" name="贰拾一17">
            <a:extLst>
              <a:ext uri="{FF2B5EF4-FFF2-40B4-BE49-F238E27FC236}">
                <a16:creationId xmlns:a16="http://schemas.microsoft.com/office/drawing/2014/main" id="{74708A79-2BE9-3C5D-EE3A-5F895D65741D}"/>
              </a:ext>
            </a:extLst>
          </p:cNvPr>
          <p:cNvCxnSpPr/>
          <p:nvPr/>
        </p:nvCxnSpPr>
        <p:spPr>
          <a:xfrm>
            <a:off x="683235" y="5133498"/>
            <a:ext cx="3750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269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DB182-29C2-E1C8-80BB-13874E85A456}"/>
            </a:ext>
          </a:extLst>
        </p:cNvPr>
        <p:cNvGrpSpPr/>
        <p:nvPr/>
      </p:nvGrpSpPr>
      <p:grpSpPr>
        <a:xfrm>
          <a:off x="0" y="0"/>
          <a:ext cx="0" cy="0"/>
          <a:chOff x="0" y="0"/>
          <a:chExt cx="0" cy="0"/>
        </a:xfrm>
      </p:grpSpPr>
      <p:pic>
        <p:nvPicPr>
          <p:cNvPr id="7" name="贰拾一1">
            <a:extLst>
              <a:ext uri="{FF2B5EF4-FFF2-40B4-BE49-F238E27FC236}">
                <a16:creationId xmlns:a16="http://schemas.microsoft.com/office/drawing/2014/main" id="{24188AF5-222C-6BBF-D359-BD3FB102797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200000"/>
                    </a14:imgEffect>
                  </a14:imgLayer>
                </a14:imgProps>
              </a:ext>
              <a:ext uri="{28A0092B-C50C-407E-A947-70E740481C1C}">
                <a14:useLocalDpi xmlns:a14="http://schemas.microsoft.com/office/drawing/2010/main" val="0"/>
              </a:ext>
            </a:extLst>
          </a:blip>
          <a:srcRect t="26984" r="352" b="16350"/>
          <a:stretch>
            <a:fillRect/>
          </a:stretch>
        </p:blipFill>
        <p:spPr>
          <a:xfrm>
            <a:off x="-31750" y="3751707"/>
            <a:ext cx="6115050" cy="2616200"/>
          </a:xfrm>
          <a:custGeom>
            <a:avLst/>
            <a:gdLst>
              <a:gd name="connsiteX0" fmla="*/ 0 w 6115050"/>
              <a:gd name="connsiteY0" fmla="*/ 0 h 2616200"/>
              <a:gd name="connsiteX1" fmla="*/ 6115050 w 6115050"/>
              <a:gd name="connsiteY1" fmla="*/ 0 h 2616200"/>
              <a:gd name="connsiteX2" fmla="*/ 6115050 w 6115050"/>
              <a:gd name="connsiteY2" fmla="*/ 2616200 h 2616200"/>
              <a:gd name="connsiteX3" fmla="*/ 0 w 6115050"/>
              <a:gd name="connsiteY3" fmla="*/ 2616200 h 2616200"/>
            </a:gdLst>
            <a:ahLst/>
            <a:cxnLst>
              <a:cxn ang="0">
                <a:pos x="connsiteX0" y="connsiteY0"/>
              </a:cxn>
              <a:cxn ang="0">
                <a:pos x="connsiteX1" y="connsiteY1"/>
              </a:cxn>
              <a:cxn ang="0">
                <a:pos x="connsiteX2" y="connsiteY2"/>
              </a:cxn>
              <a:cxn ang="0">
                <a:pos x="connsiteX3" y="connsiteY3"/>
              </a:cxn>
            </a:cxnLst>
            <a:rect l="l" t="t" r="r" b="b"/>
            <a:pathLst>
              <a:path w="6115050" h="2616200">
                <a:moveTo>
                  <a:pt x="0" y="0"/>
                </a:moveTo>
                <a:lnTo>
                  <a:pt x="6115050" y="0"/>
                </a:lnTo>
                <a:lnTo>
                  <a:pt x="6115050" y="2616200"/>
                </a:lnTo>
                <a:lnTo>
                  <a:pt x="0" y="2616200"/>
                </a:lnTo>
                <a:close/>
              </a:path>
            </a:pathLst>
          </a:custGeom>
        </p:spPr>
      </p:pic>
      <p:pic>
        <p:nvPicPr>
          <p:cNvPr id="8" name="贰拾一2">
            <a:extLst>
              <a:ext uri="{FF2B5EF4-FFF2-40B4-BE49-F238E27FC236}">
                <a16:creationId xmlns:a16="http://schemas.microsoft.com/office/drawing/2014/main" id="{54C526F4-AB96-233B-E481-AD57F3ED007B}"/>
              </a:ext>
            </a:extLst>
          </p:cNvPr>
          <p:cNvPicPr>
            <a:picLocks noChangeAspect="1"/>
          </p:cNvPicPr>
          <p:nvPr/>
        </p:nvPicPr>
        <p:blipFill>
          <a:blip r:embed="rId4">
            <a:extLst>
              <a:ext uri="{28A0092B-C50C-407E-A947-70E740481C1C}">
                <a14:useLocalDpi xmlns:a14="http://schemas.microsoft.com/office/drawing/2010/main" val="0"/>
              </a:ext>
            </a:extLst>
          </a:blip>
          <a:srcRect t="27918" b="7712"/>
          <a:stretch>
            <a:fillRect/>
          </a:stretch>
        </p:blipFill>
        <p:spPr>
          <a:xfrm>
            <a:off x="6076951" y="1129933"/>
            <a:ext cx="6115049" cy="2622550"/>
          </a:xfrm>
          <a:custGeom>
            <a:avLst/>
            <a:gdLst>
              <a:gd name="connsiteX0" fmla="*/ 0 w 6115049"/>
              <a:gd name="connsiteY0" fmla="*/ 0 h 2622550"/>
              <a:gd name="connsiteX1" fmla="*/ 6115049 w 6115049"/>
              <a:gd name="connsiteY1" fmla="*/ 0 h 2622550"/>
              <a:gd name="connsiteX2" fmla="*/ 6115049 w 6115049"/>
              <a:gd name="connsiteY2" fmla="*/ 2622550 h 2622550"/>
              <a:gd name="connsiteX3" fmla="*/ 0 w 6115049"/>
              <a:gd name="connsiteY3" fmla="*/ 2622550 h 2622550"/>
            </a:gdLst>
            <a:ahLst/>
            <a:cxnLst>
              <a:cxn ang="0">
                <a:pos x="connsiteX0" y="connsiteY0"/>
              </a:cxn>
              <a:cxn ang="0">
                <a:pos x="connsiteX1" y="connsiteY1"/>
              </a:cxn>
              <a:cxn ang="0">
                <a:pos x="connsiteX2" y="connsiteY2"/>
              </a:cxn>
              <a:cxn ang="0">
                <a:pos x="connsiteX3" y="connsiteY3"/>
              </a:cxn>
            </a:cxnLst>
            <a:rect l="l" t="t" r="r" b="b"/>
            <a:pathLst>
              <a:path w="6115049" h="2622550">
                <a:moveTo>
                  <a:pt x="0" y="0"/>
                </a:moveTo>
                <a:lnTo>
                  <a:pt x="6115049" y="0"/>
                </a:lnTo>
                <a:lnTo>
                  <a:pt x="6115049" y="2622550"/>
                </a:lnTo>
                <a:lnTo>
                  <a:pt x="0" y="2622550"/>
                </a:lnTo>
                <a:close/>
              </a:path>
            </a:pathLst>
          </a:custGeom>
        </p:spPr>
      </p:pic>
      <p:grpSp>
        <p:nvGrpSpPr>
          <p:cNvPr id="9" name="贰拾一3">
            <a:extLst>
              <a:ext uri="{FF2B5EF4-FFF2-40B4-BE49-F238E27FC236}">
                <a16:creationId xmlns:a16="http://schemas.microsoft.com/office/drawing/2014/main" id="{79AE50E9-3459-EFDC-6FC0-7F3AFE96B410}"/>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10" name="贰拾一3-1">
              <a:extLst>
                <a:ext uri="{FF2B5EF4-FFF2-40B4-BE49-F238E27FC236}">
                  <a16:creationId xmlns:a16="http://schemas.microsoft.com/office/drawing/2014/main" id="{6ADD3BAF-D177-997D-9B2D-017B7A560E66}"/>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11" name="贰拾一3-2">
              <a:extLst>
                <a:ext uri="{FF2B5EF4-FFF2-40B4-BE49-F238E27FC236}">
                  <a16:creationId xmlns:a16="http://schemas.microsoft.com/office/drawing/2014/main" id="{782C1750-E82E-038E-531B-D1D4446A8043}"/>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12" name="贰拾一3-3">
              <a:extLst>
                <a:ext uri="{FF2B5EF4-FFF2-40B4-BE49-F238E27FC236}">
                  <a16:creationId xmlns:a16="http://schemas.microsoft.com/office/drawing/2014/main" id="{A9A92E5E-A5FC-1201-057E-91F0FBC894BE}"/>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3" name="贰拾一4">
            <a:extLst>
              <a:ext uri="{FF2B5EF4-FFF2-40B4-BE49-F238E27FC236}">
                <a16:creationId xmlns:a16="http://schemas.microsoft.com/office/drawing/2014/main" id="{F35576DA-50CA-6564-BE2E-9A8EDC92DA85}"/>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就业方向</a:t>
            </a:r>
          </a:p>
        </p:txBody>
      </p:sp>
      <p:sp>
        <p:nvSpPr>
          <p:cNvPr id="15" name="贰拾一6">
            <a:extLst>
              <a:ext uri="{FF2B5EF4-FFF2-40B4-BE49-F238E27FC236}">
                <a16:creationId xmlns:a16="http://schemas.microsoft.com/office/drawing/2014/main" id="{C8201968-C582-9532-C40B-62B989831338}"/>
              </a:ext>
            </a:extLst>
          </p:cNvPr>
          <p:cNvSpPr txBox="1"/>
          <p:nvPr/>
        </p:nvSpPr>
        <p:spPr>
          <a:xfrm>
            <a:off x="537623" y="1316145"/>
            <a:ext cx="4937202" cy="1362681"/>
          </a:xfrm>
          <a:prstGeom prst="rect">
            <a:avLst/>
          </a:prstGeom>
          <a:noFill/>
        </p:spPr>
        <p:txBody>
          <a:bodyPr wrap="square">
            <a:spAutoFit/>
          </a:bodyPr>
          <a:lstStyle/>
          <a:p>
            <a:pPr algn="just">
              <a:lnSpc>
                <a:spcPct val="120000"/>
              </a:lnSpc>
            </a:pPr>
            <a:r>
              <a:rPr lang="zh-CN" altLang="en-US" sz="1400" dirty="0"/>
              <a:t>个人感觉学习这个不能给我未来的工作有什么太大的帮助，但是可以作为锦上添花，对于电商中小公司来说，没有强大算力的支持，可以利用此技能分析用户行为，减少客户流失；</a:t>
            </a:r>
            <a:endParaRPr lang="en-US" altLang="zh-CN" sz="1400" dirty="0"/>
          </a:p>
          <a:p>
            <a:pPr algn="just">
              <a:lnSpc>
                <a:spcPct val="120000"/>
              </a:lnSpc>
            </a:pPr>
            <a:r>
              <a:rPr lang="zh-CN" altLang="en-US" sz="1400" dirty="0"/>
              <a:t>对于工业中小公司，可以利用此技能做一些异常检测预警，进一步完善安全机制。</a:t>
            </a:r>
          </a:p>
        </p:txBody>
      </p:sp>
    </p:spTree>
    <p:extLst>
      <p:ext uri="{BB962C8B-B14F-4D97-AF65-F5344CB8AC3E}">
        <p14:creationId xmlns:p14="http://schemas.microsoft.com/office/powerpoint/2010/main" val="326887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贰拾一1">
            <a:extLst>
              <a:ext uri="{FF2B5EF4-FFF2-40B4-BE49-F238E27FC236}">
                <a16:creationId xmlns:a16="http://schemas.microsoft.com/office/drawing/2014/main" id="{7AEEAE5E-5F6D-9620-8E9D-D12E3B346EB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1000"/>
                    </a14:imgEffect>
                  </a14:imgLayer>
                </a14:imgProps>
              </a:ext>
            </a:extLst>
          </a:blip>
          <a:srcRect t="10556" r="21021" b="5489"/>
          <a:stretch>
            <a:fillRect/>
          </a:stretch>
        </p:blipFill>
        <p:spPr>
          <a:xfrm>
            <a:off x="2562876" y="0"/>
            <a:ext cx="9629124" cy="6858000"/>
          </a:xfrm>
          <a:custGeom>
            <a:avLst/>
            <a:gdLst>
              <a:gd name="connsiteX0" fmla="*/ 0 w 9629124"/>
              <a:gd name="connsiteY0" fmla="*/ 0 h 6858000"/>
              <a:gd name="connsiteX1" fmla="*/ 9629124 w 9629124"/>
              <a:gd name="connsiteY1" fmla="*/ 0 h 6858000"/>
              <a:gd name="connsiteX2" fmla="*/ 9629124 w 9629124"/>
              <a:gd name="connsiteY2" fmla="*/ 6858000 h 6858000"/>
              <a:gd name="connsiteX3" fmla="*/ 0 w 96291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9124" h="6858000">
                <a:moveTo>
                  <a:pt x="0" y="0"/>
                </a:moveTo>
                <a:lnTo>
                  <a:pt x="9629124" y="0"/>
                </a:lnTo>
                <a:lnTo>
                  <a:pt x="9629124" y="6858000"/>
                </a:lnTo>
                <a:lnTo>
                  <a:pt x="0" y="6858000"/>
                </a:lnTo>
                <a:close/>
              </a:path>
            </a:pathLst>
          </a:custGeom>
        </p:spPr>
      </p:pic>
      <p:sp>
        <p:nvSpPr>
          <p:cNvPr id="4" name="贰拾一2">
            <a:extLst>
              <a:ext uri="{FF2B5EF4-FFF2-40B4-BE49-F238E27FC236}">
                <a16:creationId xmlns:a16="http://schemas.microsoft.com/office/drawing/2014/main" id="{79C04A15-709A-D09E-3F4F-764C513FF9FC}"/>
              </a:ext>
            </a:extLst>
          </p:cNvPr>
          <p:cNvSpPr/>
          <p:nvPr/>
        </p:nvSpPr>
        <p:spPr>
          <a:xfrm>
            <a:off x="-2279042" y="1749217"/>
            <a:ext cx="914400" cy="914400"/>
          </a:xfrm>
          <a:prstGeom prst="rect">
            <a:avLst/>
          </a:prstGeom>
          <a:solidFill>
            <a:srgbClr val="CBB8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贰拾一3">
            <a:extLst>
              <a:ext uri="{FF2B5EF4-FFF2-40B4-BE49-F238E27FC236}">
                <a16:creationId xmlns:a16="http://schemas.microsoft.com/office/drawing/2014/main" id="{8A36C6CD-DB6F-78A5-1CD5-65FFF1C2E6C8}"/>
              </a:ext>
            </a:extLst>
          </p:cNvPr>
          <p:cNvSpPr/>
          <p:nvPr/>
        </p:nvSpPr>
        <p:spPr>
          <a:xfrm>
            <a:off x="-1141386" y="1749217"/>
            <a:ext cx="914400" cy="914400"/>
          </a:xfrm>
          <a:prstGeom prst="rect">
            <a:avLst/>
          </a:prstGeom>
          <a:solidFill>
            <a:srgbClr val="E9D7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贰拾一4">
            <a:extLst>
              <a:ext uri="{FF2B5EF4-FFF2-40B4-BE49-F238E27FC236}">
                <a16:creationId xmlns:a16="http://schemas.microsoft.com/office/drawing/2014/main" id="{1B6C7D2B-DCFA-306F-B427-38D7FC974BCB}"/>
              </a:ext>
            </a:extLst>
          </p:cNvPr>
          <p:cNvSpPr/>
          <p:nvPr/>
        </p:nvSpPr>
        <p:spPr>
          <a:xfrm>
            <a:off x="-1172420" y="746993"/>
            <a:ext cx="914400" cy="914400"/>
          </a:xfrm>
          <a:prstGeom prst="rect">
            <a:avLst/>
          </a:prstGeom>
          <a:solidFill>
            <a:srgbClr val="B78B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贰拾一5">
            <a:extLst>
              <a:ext uri="{FF2B5EF4-FFF2-40B4-BE49-F238E27FC236}">
                <a16:creationId xmlns:a16="http://schemas.microsoft.com/office/drawing/2014/main" id="{8F88E4DA-BB94-2F4A-2064-CAAEB06E31D6}"/>
              </a:ext>
            </a:extLst>
          </p:cNvPr>
          <p:cNvSpPr/>
          <p:nvPr/>
        </p:nvSpPr>
        <p:spPr>
          <a:xfrm>
            <a:off x="-2282556" y="737959"/>
            <a:ext cx="914400" cy="914400"/>
          </a:xfrm>
          <a:prstGeom prst="rect">
            <a:avLst/>
          </a:prstGeom>
          <a:solidFill>
            <a:srgbClr val="1E2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贰拾一2">
            <a:extLst>
              <a:ext uri="{FF2B5EF4-FFF2-40B4-BE49-F238E27FC236}">
                <a16:creationId xmlns:a16="http://schemas.microsoft.com/office/drawing/2014/main" id="{0FF22500-2EE5-9FD7-3553-D5CCDB57FED4}"/>
              </a:ext>
            </a:extLst>
          </p:cNvPr>
          <p:cNvSpPr/>
          <p:nvPr/>
        </p:nvSpPr>
        <p:spPr>
          <a:xfrm>
            <a:off x="-2279042" y="3096281"/>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贰拾一6">
            <a:extLst>
              <a:ext uri="{FF2B5EF4-FFF2-40B4-BE49-F238E27FC236}">
                <a16:creationId xmlns:a16="http://schemas.microsoft.com/office/drawing/2014/main" id="{264BB109-E02C-52E7-02CE-A8944B89A572}"/>
              </a:ext>
            </a:extLst>
          </p:cNvPr>
          <p:cNvSpPr/>
          <p:nvPr/>
        </p:nvSpPr>
        <p:spPr>
          <a:xfrm>
            <a:off x="0" y="0"/>
            <a:ext cx="12192001" cy="6858000"/>
          </a:xfrm>
          <a:prstGeom prst="rect">
            <a:avLst/>
          </a:prstGeom>
          <a:gradFill flip="none" rotWithShape="1">
            <a:gsLst>
              <a:gs pos="55000">
                <a:schemeClr val="accent1">
                  <a:alpha val="66000"/>
                </a:schemeClr>
              </a:gs>
              <a:gs pos="210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贰拾一7">
            <a:extLst>
              <a:ext uri="{FF2B5EF4-FFF2-40B4-BE49-F238E27FC236}">
                <a16:creationId xmlns:a16="http://schemas.microsoft.com/office/drawing/2014/main" id="{00F1E896-DD66-380C-22D4-5648D73B558A}"/>
              </a:ext>
            </a:extLst>
          </p:cNvPr>
          <p:cNvGrpSpPr/>
          <p:nvPr/>
        </p:nvGrpSpPr>
        <p:grpSpPr>
          <a:xfrm>
            <a:off x="589492" y="737959"/>
            <a:ext cx="3785690" cy="730499"/>
            <a:chOff x="-6347429" y="4746464"/>
            <a:chExt cx="7277912" cy="1404370"/>
          </a:xfrm>
        </p:grpSpPr>
        <p:pic>
          <p:nvPicPr>
            <p:cNvPr id="18" name="贰拾一7-1">
              <a:extLst>
                <a:ext uri="{FF2B5EF4-FFF2-40B4-BE49-F238E27FC236}">
                  <a16:creationId xmlns:a16="http://schemas.microsoft.com/office/drawing/2014/main" id="{8D46102B-F6BA-FE49-3B48-C5577302948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3373" t="40779" r="8026" b="38743"/>
            <a:stretch/>
          </p:blipFill>
          <p:spPr>
            <a:xfrm>
              <a:off x="-5702456" y="4746464"/>
              <a:ext cx="6632939" cy="1404370"/>
            </a:xfrm>
            <a:prstGeom prst="rect">
              <a:avLst/>
            </a:prstGeom>
          </p:spPr>
        </p:pic>
        <p:pic>
          <p:nvPicPr>
            <p:cNvPr id="19" name="贰拾一7-2">
              <a:extLst>
                <a:ext uri="{FF2B5EF4-FFF2-40B4-BE49-F238E27FC236}">
                  <a16:creationId xmlns:a16="http://schemas.microsoft.com/office/drawing/2014/main" id="{1B1BA9ED-B24D-EB66-3836-69413C514D8F}"/>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13450" t="11933" r="16150" b="22252"/>
            <a:stretch/>
          </p:blipFill>
          <p:spPr>
            <a:xfrm>
              <a:off x="-6347429" y="4746464"/>
              <a:ext cx="1373239" cy="1300118"/>
            </a:xfrm>
            <a:prstGeom prst="rect">
              <a:avLst/>
            </a:prstGeom>
          </p:spPr>
        </p:pic>
      </p:grpSp>
      <p:sp>
        <p:nvSpPr>
          <p:cNvPr id="20" name="贰拾一8">
            <a:extLst>
              <a:ext uri="{FF2B5EF4-FFF2-40B4-BE49-F238E27FC236}">
                <a16:creationId xmlns:a16="http://schemas.microsoft.com/office/drawing/2014/main" id="{60A15DD5-2B07-4084-1FE5-9A4712A0A1AE}"/>
              </a:ext>
            </a:extLst>
          </p:cNvPr>
          <p:cNvSpPr txBox="1"/>
          <p:nvPr/>
        </p:nvSpPr>
        <p:spPr>
          <a:xfrm>
            <a:off x="589492" y="2209850"/>
            <a:ext cx="6247864" cy="1015663"/>
          </a:xfrm>
          <a:prstGeom prst="rect">
            <a:avLst/>
          </a:prstGeom>
          <a:noFill/>
        </p:spPr>
        <p:txBody>
          <a:bodyPr wrap="none" lIns="0" rtlCol="0">
            <a:spAutoFit/>
          </a:bodyPr>
          <a:lstStyle/>
          <a:p>
            <a:r>
              <a:rPr lang="zh-CN" altLang="en-US" sz="6000" dirty="0">
                <a:solidFill>
                  <a:schemeClr val="bg1"/>
                </a:solidFill>
                <a:latin typeface="+mj-ea"/>
                <a:ea typeface="+mj-ea"/>
              </a:rPr>
              <a:t>恳请老师批评指正</a:t>
            </a:r>
          </a:p>
        </p:txBody>
      </p:sp>
      <p:sp>
        <p:nvSpPr>
          <p:cNvPr id="23" name="贰拾一10">
            <a:extLst>
              <a:ext uri="{FF2B5EF4-FFF2-40B4-BE49-F238E27FC236}">
                <a16:creationId xmlns:a16="http://schemas.microsoft.com/office/drawing/2014/main" id="{1180F63D-617B-C047-F9ED-1DA8BE18AF7A}"/>
              </a:ext>
            </a:extLst>
          </p:cNvPr>
          <p:cNvSpPr/>
          <p:nvPr/>
        </p:nvSpPr>
        <p:spPr>
          <a:xfrm>
            <a:off x="589492" y="4300690"/>
            <a:ext cx="2308575" cy="461665"/>
          </a:xfrm>
          <a:prstGeom prst="roundRect">
            <a:avLst>
              <a:gd name="adj" fmla="val 50000"/>
            </a:avLst>
          </a:prstGeom>
          <a:gradFill flip="none" rotWithShape="1">
            <a:gsLst>
              <a:gs pos="0">
                <a:schemeClr val="accent2"/>
              </a:gs>
              <a:gs pos="100000">
                <a:schemeClr val="accent2">
                  <a:lumMod val="40000"/>
                  <a:lumOff val="60000"/>
                </a:schemeClr>
              </a:gs>
            </a:gsLst>
            <a:lin ang="16200000" scaled="1"/>
            <a:tileRect/>
          </a:gradFill>
          <a:ln>
            <a:noFill/>
          </a:ln>
          <a:effectLst>
            <a:outerShdw blurRad="266700" dist="76200" dir="5400000" algn="ctr" rotWithShape="0">
              <a:schemeClr val="accent3">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贰拾一11">
            <a:extLst>
              <a:ext uri="{FF2B5EF4-FFF2-40B4-BE49-F238E27FC236}">
                <a16:creationId xmlns:a16="http://schemas.microsoft.com/office/drawing/2014/main" id="{B3AC3E9C-D11D-EE9D-2ACF-6842B808BAAD}"/>
              </a:ext>
            </a:extLst>
          </p:cNvPr>
          <p:cNvSpPr txBox="1"/>
          <p:nvPr/>
        </p:nvSpPr>
        <p:spPr>
          <a:xfrm>
            <a:off x="669627" y="4331467"/>
            <a:ext cx="2050555" cy="400110"/>
          </a:xfrm>
          <a:prstGeom prst="rect">
            <a:avLst/>
          </a:prstGeom>
          <a:noFill/>
        </p:spPr>
        <p:txBody>
          <a:bodyPr wrap="square" lIns="0" rtlCol="0">
            <a:spAutoFit/>
          </a:bodyPr>
          <a:lstStyle/>
          <a:p>
            <a:r>
              <a:rPr lang="zh-CN" altLang="en-US" sz="2000" dirty="0">
                <a:solidFill>
                  <a:schemeClr val="accent2">
                    <a:lumMod val="50000"/>
                  </a:schemeClr>
                </a:solidFill>
              </a:rPr>
              <a:t>汇报人：杜苏苏</a:t>
            </a:r>
          </a:p>
        </p:txBody>
      </p:sp>
      <p:cxnSp>
        <p:nvCxnSpPr>
          <p:cNvPr id="3" name="贰拾一12">
            <a:extLst>
              <a:ext uri="{FF2B5EF4-FFF2-40B4-BE49-F238E27FC236}">
                <a16:creationId xmlns:a16="http://schemas.microsoft.com/office/drawing/2014/main" id="{E12A1A32-DEA3-7505-9112-B5EB403D0BA3}"/>
              </a:ext>
            </a:extLst>
          </p:cNvPr>
          <p:cNvCxnSpPr/>
          <p:nvPr/>
        </p:nvCxnSpPr>
        <p:spPr>
          <a:xfrm>
            <a:off x="515938" y="0"/>
            <a:ext cx="0" cy="685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贰拾一13">
            <a:extLst>
              <a:ext uri="{FF2B5EF4-FFF2-40B4-BE49-F238E27FC236}">
                <a16:creationId xmlns:a16="http://schemas.microsoft.com/office/drawing/2014/main" id="{61576386-7675-A4C7-4B99-A35C41148752}"/>
              </a:ext>
            </a:extLst>
          </p:cNvPr>
          <p:cNvSpPr/>
          <p:nvPr/>
        </p:nvSpPr>
        <p:spPr>
          <a:xfrm>
            <a:off x="487892" y="1661393"/>
            <a:ext cx="59796" cy="376958"/>
          </a:xfrm>
          <a:prstGeom prst="rect">
            <a:avLst/>
          </a:prstGeom>
          <a:gradFill flip="none" rotWithShape="1">
            <a:gsLst>
              <a:gs pos="0">
                <a:schemeClr val="accent2"/>
              </a:gs>
              <a:gs pos="98000">
                <a:schemeClr val="accent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贰拾一14">
            <a:extLst>
              <a:ext uri="{FF2B5EF4-FFF2-40B4-BE49-F238E27FC236}">
                <a16:creationId xmlns:a16="http://schemas.microsoft.com/office/drawing/2014/main" id="{E2DBE694-72DD-529B-4409-95CB1A1B00BC}"/>
              </a:ext>
            </a:extLst>
          </p:cNvPr>
          <p:cNvSpPr txBox="1"/>
          <p:nvPr/>
        </p:nvSpPr>
        <p:spPr>
          <a:xfrm>
            <a:off x="589492" y="6131109"/>
            <a:ext cx="810478" cy="307777"/>
          </a:xfrm>
          <a:prstGeom prst="rect">
            <a:avLst/>
          </a:prstGeom>
          <a:noFill/>
        </p:spPr>
        <p:txBody>
          <a:bodyPr wrap="none" lIns="0" rtlCol="0">
            <a:spAutoFit/>
          </a:bodyPr>
          <a:lstStyle/>
          <a:p>
            <a:r>
              <a:rPr lang="zh-CN" altLang="en-US" sz="1400" dirty="0">
                <a:solidFill>
                  <a:schemeClr val="bg1"/>
                </a:solidFill>
              </a:rPr>
              <a:t>严师尊道</a:t>
            </a:r>
          </a:p>
        </p:txBody>
      </p:sp>
      <p:sp>
        <p:nvSpPr>
          <p:cNvPr id="8" name="贰拾一15">
            <a:extLst>
              <a:ext uri="{FF2B5EF4-FFF2-40B4-BE49-F238E27FC236}">
                <a16:creationId xmlns:a16="http://schemas.microsoft.com/office/drawing/2014/main" id="{0DE6EC52-83C9-1DF2-4ECA-D541A5FF88EE}"/>
              </a:ext>
            </a:extLst>
          </p:cNvPr>
          <p:cNvSpPr txBox="1"/>
          <p:nvPr/>
        </p:nvSpPr>
        <p:spPr>
          <a:xfrm>
            <a:off x="1323611" y="6131109"/>
            <a:ext cx="902811" cy="307777"/>
          </a:xfrm>
          <a:prstGeom prst="rect">
            <a:avLst/>
          </a:prstGeom>
          <a:noFill/>
        </p:spPr>
        <p:txBody>
          <a:bodyPr wrap="none" rtlCol="0">
            <a:spAutoFit/>
          </a:bodyPr>
          <a:lstStyle/>
          <a:p>
            <a:r>
              <a:rPr lang="zh-CN" altLang="en-US" sz="1400" dirty="0">
                <a:solidFill>
                  <a:schemeClr val="bg1"/>
                </a:solidFill>
              </a:rPr>
              <a:t>明德至善</a:t>
            </a:r>
          </a:p>
        </p:txBody>
      </p:sp>
    </p:spTree>
    <p:extLst>
      <p:ext uri="{BB962C8B-B14F-4D97-AF65-F5344CB8AC3E}">
        <p14:creationId xmlns:p14="http://schemas.microsoft.com/office/powerpoint/2010/main" val="313316658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BD021-8709-C148-5EA6-572AFD23E77B}"/>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F94C9FE5-6AD4-778D-F245-A36E39943FBA}"/>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BC09FF6D-AC9A-3B5B-8D31-DC6A9615C1BD}"/>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A927EB99-C22B-3235-270E-A99B61602AFD}"/>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7CFF2167-F5C3-F3B3-4558-DAADFADD9133}"/>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96211303-D8AB-D1D3-B39D-847CFB41147C}"/>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马尔可夫过程</a:t>
            </a:r>
          </a:p>
        </p:txBody>
      </p:sp>
      <p:pic>
        <p:nvPicPr>
          <p:cNvPr id="11" name="图片 10" descr="图示&#10;&#10;描述已自动生成">
            <a:extLst>
              <a:ext uri="{FF2B5EF4-FFF2-40B4-BE49-F238E27FC236}">
                <a16:creationId xmlns:a16="http://schemas.microsoft.com/office/drawing/2014/main" id="{3D2D4BB9-67C2-5AE3-1D4C-F9010ECDC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44" y="3246901"/>
            <a:ext cx="6735966" cy="2828031"/>
          </a:xfrm>
          <a:prstGeom prst="rect">
            <a:avLst/>
          </a:prstGeom>
        </p:spPr>
      </p:pic>
      <p:sp>
        <p:nvSpPr>
          <p:cNvPr id="12" name="文本框 11">
            <a:extLst>
              <a:ext uri="{FF2B5EF4-FFF2-40B4-BE49-F238E27FC236}">
                <a16:creationId xmlns:a16="http://schemas.microsoft.com/office/drawing/2014/main" id="{A8650548-2F42-6D97-A6E8-8D5F976C9057}"/>
              </a:ext>
            </a:extLst>
          </p:cNvPr>
          <p:cNvSpPr txBox="1"/>
          <p:nvPr/>
        </p:nvSpPr>
        <p:spPr>
          <a:xfrm>
            <a:off x="537623" y="958467"/>
            <a:ext cx="11140257" cy="369332"/>
          </a:xfrm>
          <a:prstGeom prst="rect">
            <a:avLst/>
          </a:prstGeom>
          <a:noFill/>
        </p:spPr>
        <p:txBody>
          <a:bodyPr wrap="square" rtlCol="0">
            <a:spAutoFit/>
          </a:bodyPr>
          <a:lstStyle/>
          <a:p>
            <a:r>
              <a:rPr kumimoji="1" lang="zh-CN" altLang="en-US" dirty="0"/>
              <a:t>天气变化种类：晴天、多云、雨天他们之间应该有些联系吧！</a:t>
            </a:r>
          </a:p>
        </p:txBody>
      </p:sp>
      <p:sp>
        <p:nvSpPr>
          <p:cNvPr id="13" name="文本框 12">
            <a:extLst>
              <a:ext uri="{FF2B5EF4-FFF2-40B4-BE49-F238E27FC236}">
                <a16:creationId xmlns:a16="http://schemas.microsoft.com/office/drawing/2014/main" id="{0D862BF7-2829-1748-DFC1-6F793A690F0D}"/>
              </a:ext>
            </a:extLst>
          </p:cNvPr>
          <p:cNvSpPr txBox="1"/>
          <p:nvPr/>
        </p:nvSpPr>
        <p:spPr>
          <a:xfrm>
            <a:off x="537623" y="1449753"/>
            <a:ext cx="11140257" cy="458459"/>
          </a:xfrm>
          <a:prstGeom prst="rect">
            <a:avLst/>
          </a:prstGeom>
          <a:noFill/>
        </p:spPr>
        <p:txBody>
          <a:bodyPr wrap="square" rtlCol="0">
            <a:spAutoFit/>
          </a:bodyPr>
          <a:lstStyle/>
          <a:p>
            <a:pPr>
              <a:lnSpc>
                <a:spcPct val="150000"/>
              </a:lnSpc>
            </a:pPr>
            <a:r>
              <a:rPr kumimoji="1" lang="zh-CN" altLang="en-US" dirty="0"/>
              <a:t>天气有晴天、多云、雨天三种转移状态，状态之间可以发生转变，昨天和今天状态转换的情况可以是：</a:t>
            </a:r>
            <a:endParaRPr kumimoji="1" lang="en-US" altLang="zh-CN" dirty="0"/>
          </a:p>
        </p:txBody>
      </p:sp>
      <p:pic>
        <p:nvPicPr>
          <p:cNvPr id="14" name="图片 13">
            <a:extLst>
              <a:ext uri="{FF2B5EF4-FFF2-40B4-BE49-F238E27FC236}">
                <a16:creationId xmlns:a16="http://schemas.microsoft.com/office/drawing/2014/main" id="{6DB385CB-9CBE-43A2-1493-1F1DAE11CE3D}"/>
              </a:ext>
            </a:extLst>
          </p:cNvPr>
          <p:cNvPicPr>
            <a:picLocks noChangeAspect="1"/>
          </p:cNvPicPr>
          <p:nvPr/>
        </p:nvPicPr>
        <p:blipFill>
          <a:blip r:embed="rId3"/>
          <a:stretch>
            <a:fillRect/>
          </a:stretch>
        </p:blipFill>
        <p:spPr>
          <a:xfrm>
            <a:off x="7302932" y="2132504"/>
            <a:ext cx="4250089" cy="1788120"/>
          </a:xfrm>
          <a:prstGeom prst="rect">
            <a:avLst/>
          </a:prstGeom>
        </p:spPr>
      </p:pic>
      <p:sp>
        <p:nvSpPr>
          <p:cNvPr id="15" name="文本框 14">
            <a:extLst>
              <a:ext uri="{FF2B5EF4-FFF2-40B4-BE49-F238E27FC236}">
                <a16:creationId xmlns:a16="http://schemas.microsoft.com/office/drawing/2014/main" id="{98A5B0D6-A1F7-4DE6-6F55-A30C80E6644E}"/>
              </a:ext>
            </a:extLst>
          </p:cNvPr>
          <p:cNvSpPr txBox="1"/>
          <p:nvPr/>
        </p:nvSpPr>
        <p:spPr>
          <a:xfrm>
            <a:off x="7302932" y="4560983"/>
            <a:ext cx="3492347" cy="2031325"/>
          </a:xfrm>
          <a:prstGeom prst="rect">
            <a:avLst/>
          </a:prstGeom>
          <a:noFill/>
        </p:spPr>
        <p:txBody>
          <a:bodyPr wrap="square" rtlCol="0">
            <a:spAutoFit/>
          </a:bodyPr>
          <a:lstStyle/>
          <a:p>
            <a:r>
              <a:rPr kumimoji="1" lang="zh-CN" altLang="en-US" dirty="0"/>
              <a:t>这个矩阵又叫隐藏状态概率转移矩阵，由此我们就得到了所有的转移信息。</a:t>
            </a:r>
            <a:endParaRPr kumimoji="1" lang="en-US" altLang="zh-CN" dirty="0"/>
          </a:p>
          <a:p>
            <a:r>
              <a:rPr kumimoji="1" lang="zh-CN" altLang="en-US" dirty="0"/>
              <a:t>状态转移属性：</a:t>
            </a:r>
            <a:endParaRPr kumimoji="1" lang="en-US" altLang="zh-CN" dirty="0"/>
          </a:p>
          <a:p>
            <a:r>
              <a:rPr kumimoji="1" lang="zh-CN" altLang="en-US" dirty="0"/>
              <a:t>概率大于</a:t>
            </a:r>
            <a:r>
              <a:rPr kumimoji="1" lang="en-US" altLang="zh-CN" dirty="0"/>
              <a:t>0</a:t>
            </a:r>
          </a:p>
          <a:p>
            <a:r>
              <a:rPr kumimoji="1" lang="zh-CN" altLang="en-US" dirty="0"/>
              <a:t>所有状态转移概率和为</a:t>
            </a:r>
            <a:r>
              <a:rPr kumimoji="1" lang="en-US" altLang="zh-CN" dirty="0"/>
              <a:t>1</a:t>
            </a:r>
            <a:endParaRPr kumimoji="1" lang="zh-CN" altLang="en-US" dirty="0"/>
          </a:p>
          <a:p>
            <a:endParaRPr kumimoji="1" lang="zh-CN" altLang="en-US" dirty="0"/>
          </a:p>
        </p:txBody>
      </p:sp>
    </p:spTree>
    <p:extLst>
      <p:ext uri="{BB962C8B-B14F-4D97-AF65-F5344CB8AC3E}">
        <p14:creationId xmlns:p14="http://schemas.microsoft.com/office/powerpoint/2010/main" val="2565775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806C4-6F22-E5AE-55DA-915E461335F6}"/>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CF73B828-736A-05FC-E494-98820882DA35}"/>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82D653B8-14A3-980F-736A-7973FA1C5C7A}"/>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B29CE9E7-1409-60F7-060E-DFF5DF3E8A74}"/>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3FE661CE-AF7D-0D93-0ADF-8F542A1CD5B2}"/>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A4AC147D-9132-C30B-2419-C396FA5C39E5}"/>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离散马尔可夫过程</a:t>
            </a:r>
          </a:p>
        </p:txBody>
      </p:sp>
      <p:sp>
        <p:nvSpPr>
          <p:cNvPr id="12" name="文本框 11">
            <a:extLst>
              <a:ext uri="{FF2B5EF4-FFF2-40B4-BE49-F238E27FC236}">
                <a16:creationId xmlns:a16="http://schemas.microsoft.com/office/drawing/2014/main" id="{080E30FE-7A22-8B2D-6A7E-B70DB4A278D2}"/>
              </a:ext>
            </a:extLst>
          </p:cNvPr>
          <p:cNvSpPr txBox="1"/>
          <p:nvPr/>
        </p:nvSpPr>
        <p:spPr>
          <a:xfrm>
            <a:off x="525871" y="1405864"/>
            <a:ext cx="11140257" cy="2123658"/>
          </a:xfrm>
          <a:prstGeom prst="rect">
            <a:avLst/>
          </a:prstGeom>
          <a:noFill/>
        </p:spPr>
        <p:txBody>
          <a:bodyPr wrap="square" rtlCol="0">
            <a:spAutoFit/>
          </a:bodyPr>
          <a:lstStyle/>
          <a:p>
            <a:pPr>
              <a:lnSpc>
                <a:spcPct val="150000"/>
              </a:lnSpc>
            </a:pPr>
            <a:r>
              <a:rPr kumimoji="1" lang="zh-CN" altLang="en-US" dirty="0"/>
              <a:t>得到了状态转移矩阵后，可以根据今天得到明天的情况，明天得到后天的情况，以此类推可以无限玩下去，但是这还需要一个初始值。</a:t>
            </a:r>
            <a:endParaRPr kumimoji="1" lang="en-US" altLang="zh-CN" dirty="0"/>
          </a:p>
          <a:p>
            <a:pPr>
              <a:lnSpc>
                <a:spcPct val="150000"/>
              </a:lnSpc>
            </a:pPr>
            <a:r>
              <a:rPr kumimoji="1" lang="en-US" altLang="zh-CN" dirty="0"/>
              <a:t>ps.</a:t>
            </a:r>
            <a:r>
              <a:rPr kumimoji="1" lang="zh-CN" altLang="en-US" dirty="0"/>
              <a:t>初始概率值和为</a:t>
            </a:r>
            <a:r>
              <a:rPr kumimoji="1" lang="en-US" altLang="zh-CN" dirty="0"/>
              <a:t>1</a:t>
            </a:r>
          </a:p>
          <a:p>
            <a:pPr>
              <a:lnSpc>
                <a:spcPct val="150000"/>
              </a:lnSpc>
            </a:pPr>
            <a:r>
              <a:rPr kumimoji="1" lang="zh-CN" altLang="en-US" dirty="0"/>
              <a:t>     转换矩阵行和为</a:t>
            </a:r>
            <a:r>
              <a:rPr kumimoji="1" lang="en-US" altLang="zh-CN" dirty="0"/>
              <a:t>1</a:t>
            </a:r>
          </a:p>
          <a:p>
            <a:endParaRPr kumimoji="1" lang="zh-CN" altLang="en-US" sz="2400" dirty="0"/>
          </a:p>
        </p:txBody>
      </p:sp>
      <p:sp>
        <p:nvSpPr>
          <p:cNvPr id="13" name="文本框 12">
            <a:extLst>
              <a:ext uri="{FF2B5EF4-FFF2-40B4-BE49-F238E27FC236}">
                <a16:creationId xmlns:a16="http://schemas.microsoft.com/office/drawing/2014/main" id="{01B52F91-0724-D1BE-1410-2D336C4DC550}"/>
              </a:ext>
            </a:extLst>
          </p:cNvPr>
          <p:cNvSpPr txBox="1"/>
          <p:nvPr/>
        </p:nvSpPr>
        <p:spPr>
          <a:xfrm>
            <a:off x="427455" y="3722868"/>
            <a:ext cx="11140257" cy="2535951"/>
          </a:xfrm>
          <a:prstGeom prst="rect">
            <a:avLst/>
          </a:prstGeom>
          <a:noFill/>
        </p:spPr>
        <p:txBody>
          <a:bodyPr wrap="square" rtlCol="0">
            <a:spAutoFit/>
          </a:bodyPr>
          <a:lstStyle/>
          <a:p>
            <a:pPr>
              <a:lnSpc>
                <a:spcPct val="150000"/>
              </a:lnSpc>
            </a:pPr>
            <a:r>
              <a:rPr kumimoji="1" lang="zh-CN" altLang="en-US" dirty="0"/>
              <a:t>这里就定义好了一个一阶马尔可夫模型：</a:t>
            </a:r>
            <a:endParaRPr kumimoji="1" lang="en-US" altLang="zh-CN" dirty="0"/>
          </a:p>
          <a:p>
            <a:pPr>
              <a:lnSpc>
                <a:spcPct val="150000"/>
              </a:lnSpc>
            </a:pPr>
            <a:r>
              <a:rPr kumimoji="1" lang="zh-CN" altLang="en-US" dirty="0"/>
              <a:t>状态：晴天、多云、雨天</a:t>
            </a:r>
            <a:endParaRPr kumimoji="1" lang="en-US" altLang="zh-CN" dirty="0"/>
          </a:p>
          <a:p>
            <a:pPr>
              <a:lnSpc>
                <a:spcPct val="150000"/>
              </a:lnSpc>
            </a:pPr>
            <a:r>
              <a:rPr kumimoji="1" lang="zh-CN" altLang="en-US" dirty="0"/>
              <a:t>状态转移概率：三种天气状态间的转换概率</a:t>
            </a:r>
            <a:endParaRPr kumimoji="1" lang="en-US" altLang="zh-CN" dirty="0"/>
          </a:p>
          <a:p>
            <a:pPr>
              <a:lnSpc>
                <a:spcPct val="150000"/>
              </a:lnSpc>
            </a:pPr>
            <a:r>
              <a:rPr kumimoji="1" lang="zh-CN" altLang="en-US" dirty="0"/>
              <a:t>初始概率：晴天</a:t>
            </a:r>
            <a:endParaRPr kumimoji="1" lang="en-US" altLang="zh-CN" dirty="0"/>
          </a:p>
          <a:p>
            <a:pPr>
              <a:lnSpc>
                <a:spcPct val="150000"/>
              </a:lnSpc>
            </a:pPr>
            <a:endParaRPr kumimoji="1" lang="en-US" altLang="zh-CN" dirty="0"/>
          </a:p>
          <a:p>
            <a:pPr>
              <a:lnSpc>
                <a:spcPct val="150000"/>
              </a:lnSpc>
            </a:pPr>
            <a:r>
              <a:rPr kumimoji="1" lang="zh-CN" altLang="en-US" dirty="0"/>
              <a:t>矩阵的每一行表示从某一特定状态出发转移到其他状态的概率分布，因此每一行的元素之和应为</a:t>
            </a:r>
            <a:r>
              <a:rPr kumimoji="1" lang="en-US" altLang="zh-CN" dirty="0"/>
              <a:t>1</a:t>
            </a:r>
            <a:r>
              <a:rPr kumimoji="1" lang="zh-CN" altLang="en-US" dirty="0"/>
              <a:t>。</a:t>
            </a:r>
          </a:p>
        </p:txBody>
      </p:sp>
      <p:pic>
        <p:nvPicPr>
          <p:cNvPr id="2" name="图片 1">
            <a:extLst>
              <a:ext uri="{FF2B5EF4-FFF2-40B4-BE49-F238E27FC236}">
                <a16:creationId xmlns:a16="http://schemas.microsoft.com/office/drawing/2014/main" id="{5ED687A0-5B59-E5BF-BFB3-60DDF2750169}"/>
              </a:ext>
            </a:extLst>
          </p:cNvPr>
          <p:cNvPicPr>
            <a:picLocks noChangeAspect="1"/>
          </p:cNvPicPr>
          <p:nvPr/>
        </p:nvPicPr>
        <p:blipFill>
          <a:blip r:embed="rId2"/>
          <a:stretch>
            <a:fillRect/>
          </a:stretch>
        </p:blipFill>
        <p:spPr>
          <a:xfrm>
            <a:off x="4329628" y="2412532"/>
            <a:ext cx="2965603" cy="1134665"/>
          </a:xfrm>
          <a:prstGeom prst="rect">
            <a:avLst/>
          </a:prstGeom>
        </p:spPr>
      </p:pic>
    </p:spTree>
    <p:extLst>
      <p:ext uri="{BB962C8B-B14F-4D97-AF65-F5344CB8AC3E}">
        <p14:creationId xmlns:p14="http://schemas.microsoft.com/office/powerpoint/2010/main" val="4177359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EBB20-27DF-7E94-37F8-383905A51A79}"/>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02D636A9-7999-0856-2297-330CDE8387AB}"/>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261E6FD6-8798-EA24-8BA9-1266D6B1D25C}"/>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EE2E1390-0B4E-4DE0-1AD2-EA63EBD63262}"/>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E4E8342F-01AB-F438-5807-BD9CBF1FEDCF}"/>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FE41CB6E-89F5-0928-50D0-053AAAB0A375}"/>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马尔可夫模型</a:t>
            </a:r>
          </a:p>
        </p:txBody>
      </p:sp>
      <p:sp>
        <p:nvSpPr>
          <p:cNvPr id="12" name="文本框 11">
            <a:extLst>
              <a:ext uri="{FF2B5EF4-FFF2-40B4-BE49-F238E27FC236}">
                <a16:creationId xmlns:a16="http://schemas.microsoft.com/office/drawing/2014/main" id="{D5BAD211-8970-4374-F744-0C3AD4F164BE}"/>
              </a:ext>
            </a:extLst>
          </p:cNvPr>
          <p:cNvSpPr txBox="1"/>
          <p:nvPr/>
        </p:nvSpPr>
        <p:spPr>
          <a:xfrm>
            <a:off x="537623" y="958467"/>
            <a:ext cx="11140257" cy="1704954"/>
          </a:xfrm>
          <a:prstGeom prst="rect">
            <a:avLst/>
          </a:prstGeom>
          <a:noFill/>
        </p:spPr>
        <p:txBody>
          <a:bodyPr wrap="square" rtlCol="0">
            <a:spAutoFit/>
          </a:bodyPr>
          <a:lstStyle/>
          <a:p>
            <a:pPr>
              <a:lnSpc>
                <a:spcPct val="150000"/>
              </a:lnSpc>
            </a:pPr>
            <a:r>
              <a:rPr kumimoji="1" lang="zh-CN" altLang="en-US" dirty="0"/>
              <a:t>计算今天</a:t>
            </a:r>
            <a:r>
              <a:rPr kumimoji="1" lang="en-US" altLang="zh-CN" dirty="0"/>
              <a:t>(</a:t>
            </a:r>
            <a:r>
              <a:rPr kumimoji="1" lang="en" altLang="zh-CN" dirty="0"/>
              <a:t>t=1)</a:t>
            </a:r>
            <a:r>
              <a:rPr kumimoji="1" lang="zh-CN" altLang="en-US" dirty="0"/>
              <a:t>的天气状况：</a:t>
            </a:r>
            <a:endParaRPr kumimoji="1" lang="en-US" altLang="zh-CN" dirty="0"/>
          </a:p>
          <a:p>
            <a:pPr>
              <a:lnSpc>
                <a:spcPct val="150000"/>
              </a:lnSpc>
            </a:pPr>
            <a:r>
              <a:rPr kumimoji="1" lang="zh-CN" altLang="en-US" dirty="0"/>
              <a:t>今天为晴天的概率</a:t>
            </a:r>
            <a:r>
              <a:rPr kumimoji="1" lang="en-US" altLang="zh-CN" dirty="0"/>
              <a:t>=</a:t>
            </a:r>
            <a:r>
              <a:rPr kumimoji="1" lang="zh-CN" altLang="en-US" dirty="0"/>
              <a:t>初始晴天概率</a:t>
            </a:r>
            <a:r>
              <a:rPr kumimoji="1" lang="en" altLang="zh-CN" dirty="0"/>
              <a:t>X</a:t>
            </a:r>
            <a:r>
              <a:rPr kumimoji="1" lang="zh-CN" altLang="en-US" dirty="0"/>
              <a:t>晴天转晴天概率</a:t>
            </a:r>
            <a:endParaRPr kumimoji="1" lang="en-US" altLang="zh-CN" dirty="0"/>
          </a:p>
          <a:p>
            <a:pPr>
              <a:lnSpc>
                <a:spcPct val="150000"/>
              </a:lnSpc>
            </a:pPr>
            <a:r>
              <a:rPr kumimoji="1" lang="en-US" altLang="zh-CN" dirty="0"/>
              <a:t>		+</a:t>
            </a:r>
            <a:r>
              <a:rPr kumimoji="1" lang="zh-CN" altLang="en-US" dirty="0"/>
              <a:t>初始多云概率</a:t>
            </a:r>
            <a:r>
              <a:rPr kumimoji="1" lang="en" altLang="zh-CN" dirty="0"/>
              <a:t>X</a:t>
            </a:r>
            <a:r>
              <a:rPr kumimoji="1" lang="zh-CN" altLang="en-US" dirty="0"/>
              <a:t>多云转晴天概率</a:t>
            </a:r>
            <a:endParaRPr kumimoji="1" lang="en-US" altLang="zh-CN" dirty="0"/>
          </a:p>
          <a:p>
            <a:pPr>
              <a:lnSpc>
                <a:spcPct val="150000"/>
              </a:lnSpc>
            </a:pPr>
            <a:r>
              <a:rPr kumimoji="1" lang="en-US" altLang="zh-CN" dirty="0"/>
              <a:t>		+</a:t>
            </a:r>
            <a:r>
              <a:rPr kumimoji="1" lang="zh-CN" altLang="en-US" dirty="0"/>
              <a:t>初始雷雨概率</a:t>
            </a:r>
            <a:r>
              <a:rPr kumimoji="1" lang="en" altLang="zh-CN" dirty="0"/>
              <a:t>X</a:t>
            </a:r>
            <a:r>
              <a:rPr kumimoji="1" lang="zh-CN" altLang="en-US" dirty="0"/>
              <a:t>雷雨转晴天概率 </a:t>
            </a:r>
            <a:r>
              <a:rPr kumimoji="1" lang="en-US" altLang="zh-CN" dirty="0"/>
              <a:t>=</a:t>
            </a:r>
            <a:r>
              <a:rPr kumimoji="1" lang="zh-CN" altLang="en-US" dirty="0"/>
              <a:t> </a:t>
            </a:r>
            <a:r>
              <a:rPr kumimoji="1" lang="en-US" altLang="zh-CN" dirty="0"/>
              <a:t>1</a:t>
            </a:r>
            <a:r>
              <a:rPr kumimoji="1" lang="zh-CN" altLang="en-US" dirty="0"/>
              <a:t> </a:t>
            </a:r>
            <a:r>
              <a:rPr kumimoji="1" lang="en" altLang="zh-CN" dirty="0"/>
              <a:t>X</a:t>
            </a:r>
            <a:r>
              <a:rPr kumimoji="1" lang="zh-CN" altLang="en-US" dirty="0"/>
              <a:t> </a:t>
            </a:r>
            <a:r>
              <a:rPr kumimoji="1" lang="en-US" altLang="zh-CN" dirty="0"/>
              <a:t>0.5</a:t>
            </a:r>
            <a:r>
              <a:rPr kumimoji="1" lang="zh-CN" altLang="en-US" dirty="0"/>
              <a:t> </a:t>
            </a:r>
            <a:r>
              <a:rPr kumimoji="1" lang="en-US" altLang="zh-CN" dirty="0"/>
              <a:t>+</a:t>
            </a:r>
            <a:r>
              <a:rPr kumimoji="1" lang="zh-CN" altLang="en-US" dirty="0"/>
              <a:t> </a:t>
            </a:r>
            <a:r>
              <a:rPr kumimoji="1" lang="en-US" altLang="zh-CN" dirty="0"/>
              <a:t>0</a:t>
            </a:r>
            <a:r>
              <a:rPr kumimoji="1" lang="zh-CN" altLang="en-US" dirty="0"/>
              <a:t> </a:t>
            </a:r>
            <a:r>
              <a:rPr kumimoji="1" lang="en" altLang="zh-CN" dirty="0"/>
              <a:t>X</a:t>
            </a:r>
            <a:r>
              <a:rPr kumimoji="1" lang="zh-CN" altLang="en-US" dirty="0"/>
              <a:t> </a:t>
            </a:r>
            <a:r>
              <a:rPr kumimoji="1" lang="en-US" altLang="zh-CN" dirty="0"/>
              <a:t>0.25</a:t>
            </a:r>
            <a:r>
              <a:rPr kumimoji="1" lang="zh-CN" altLang="en-US" dirty="0"/>
              <a:t> </a:t>
            </a:r>
            <a:r>
              <a:rPr kumimoji="1" lang="en-US" altLang="zh-CN" dirty="0"/>
              <a:t>+</a:t>
            </a:r>
            <a:r>
              <a:rPr kumimoji="1" lang="zh-CN" altLang="en-US" dirty="0"/>
              <a:t> </a:t>
            </a:r>
            <a:r>
              <a:rPr kumimoji="1" lang="en-US" altLang="zh-CN" dirty="0"/>
              <a:t>0</a:t>
            </a:r>
            <a:r>
              <a:rPr kumimoji="1" lang="zh-CN" altLang="en-US" dirty="0"/>
              <a:t> </a:t>
            </a:r>
            <a:r>
              <a:rPr kumimoji="1" lang="en" altLang="zh-CN" dirty="0"/>
              <a:t>X</a:t>
            </a:r>
            <a:r>
              <a:rPr kumimoji="1" lang="zh-CN" altLang="en-US" dirty="0"/>
              <a:t> </a:t>
            </a:r>
            <a:r>
              <a:rPr kumimoji="1" lang="en-US" altLang="zh-CN" dirty="0"/>
              <a:t>0.25</a:t>
            </a:r>
            <a:r>
              <a:rPr kumimoji="1" lang="zh-CN" altLang="en-US" dirty="0"/>
              <a:t> </a:t>
            </a:r>
            <a:r>
              <a:rPr kumimoji="1" lang="en-US" altLang="zh-CN" dirty="0"/>
              <a:t>=</a:t>
            </a:r>
            <a:r>
              <a:rPr kumimoji="1" lang="zh-CN" altLang="en-US" dirty="0"/>
              <a:t> </a:t>
            </a:r>
            <a:r>
              <a:rPr kumimoji="1" lang="en-US" altLang="zh-CN" dirty="0"/>
              <a:t>0.5</a:t>
            </a:r>
            <a:r>
              <a:rPr kumimoji="1" lang="zh-CN" altLang="en-US" dirty="0"/>
              <a:t> </a:t>
            </a:r>
          </a:p>
        </p:txBody>
      </p:sp>
      <p:sp>
        <p:nvSpPr>
          <p:cNvPr id="13" name="文本框 12">
            <a:extLst>
              <a:ext uri="{FF2B5EF4-FFF2-40B4-BE49-F238E27FC236}">
                <a16:creationId xmlns:a16="http://schemas.microsoft.com/office/drawing/2014/main" id="{1B978B66-6E15-BD36-7EF0-884853D448C8}"/>
              </a:ext>
            </a:extLst>
          </p:cNvPr>
          <p:cNvSpPr txBox="1"/>
          <p:nvPr/>
        </p:nvSpPr>
        <p:spPr>
          <a:xfrm>
            <a:off x="525871" y="5530201"/>
            <a:ext cx="11140257" cy="369332"/>
          </a:xfrm>
          <a:prstGeom prst="rect">
            <a:avLst/>
          </a:prstGeom>
          <a:noFill/>
        </p:spPr>
        <p:txBody>
          <a:bodyPr wrap="square" rtlCol="0">
            <a:spAutoFit/>
          </a:bodyPr>
          <a:lstStyle/>
          <a:p>
            <a:r>
              <a:rPr kumimoji="1" lang="zh-CN" altLang="en-US" dirty="0"/>
              <a:t>计算出今天也就是</a:t>
            </a:r>
            <a:r>
              <a:rPr kumimoji="1" lang="en-US" altLang="zh-CN" dirty="0"/>
              <a:t>t=1</a:t>
            </a:r>
            <a:r>
              <a:rPr kumimoji="1" lang="zh-CN" altLang="en-US" dirty="0"/>
              <a:t>时候的天气概率，就可以根据</a:t>
            </a:r>
            <a:r>
              <a:rPr kumimoji="1" lang="en-US" altLang="zh-CN" dirty="0"/>
              <a:t>t=1</a:t>
            </a:r>
            <a:r>
              <a:rPr kumimoji="1" lang="zh-CN" altLang="en-US" dirty="0"/>
              <a:t>时刻去计算下一个</a:t>
            </a:r>
            <a:r>
              <a:rPr kumimoji="1" lang="en-US" altLang="zh-CN" dirty="0"/>
              <a:t>t=2</a:t>
            </a:r>
            <a:r>
              <a:rPr kumimoji="1" lang="zh-CN" altLang="en-US" dirty="0"/>
              <a:t>、</a:t>
            </a:r>
            <a:r>
              <a:rPr kumimoji="1" lang="en-US" altLang="zh-CN" dirty="0"/>
              <a:t>t=3…</a:t>
            </a:r>
            <a:r>
              <a:rPr kumimoji="1" lang="zh-CN" altLang="en-US" dirty="0"/>
              <a:t>任意哪天的天气概率。</a:t>
            </a:r>
          </a:p>
        </p:txBody>
      </p:sp>
      <p:graphicFrame>
        <p:nvGraphicFramePr>
          <p:cNvPr id="4" name="表格 3">
            <a:extLst>
              <a:ext uri="{FF2B5EF4-FFF2-40B4-BE49-F238E27FC236}">
                <a16:creationId xmlns:a16="http://schemas.microsoft.com/office/drawing/2014/main" id="{01CA2FBE-1C73-4DF0-FCCF-2506105A8571}"/>
              </a:ext>
            </a:extLst>
          </p:cNvPr>
          <p:cNvGraphicFramePr>
            <a:graphicFrameLocks noGrp="1"/>
          </p:cNvGraphicFramePr>
          <p:nvPr>
            <p:extLst>
              <p:ext uri="{D42A27DB-BD31-4B8C-83A1-F6EECF244321}">
                <p14:modId xmlns:p14="http://schemas.microsoft.com/office/powerpoint/2010/main" val="2654829280"/>
              </p:ext>
            </p:extLst>
          </p:nvPr>
        </p:nvGraphicFramePr>
        <p:xfrm>
          <a:off x="627126" y="3190382"/>
          <a:ext cx="2997424" cy="1849120"/>
        </p:xfrm>
        <a:graphic>
          <a:graphicData uri="http://schemas.openxmlformats.org/drawingml/2006/table">
            <a:tbl>
              <a:tblPr firstRow="1" bandRow="1">
                <a:tableStyleId>{7DF18680-E054-41AD-8BC1-D1AEF772440D}</a:tableStyleId>
              </a:tblPr>
              <a:tblGrid>
                <a:gridCol w="1498712">
                  <a:extLst>
                    <a:ext uri="{9D8B030D-6E8A-4147-A177-3AD203B41FA5}">
                      <a16:colId xmlns:a16="http://schemas.microsoft.com/office/drawing/2014/main" val="96712676"/>
                    </a:ext>
                  </a:extLst>
                </a:gridCol>
                <a:gridCol w="1498712">
                  <a:extLst>
                    <a:ext uri="{9D8B030D-6E8A-4147-A177-3AD203B41FA5}">
                      <a16:colId xmlns:a16="http://schemas.microsoft.com/office/drawing/2014/main" val="2027671287"/>
                    </a:ext>
                  </a:extLst>
                </a:gridCol>
              </a:tblGrid>
              <a:tr h="0">
                <a:tc gridSpan="2">
                  <a:txBody>
                    <a:bodyPr/>
                    <a:lstStyle/>
                    <a:p>
                      <a:pPr algn="ctr"/>
                      <a:r>
                        <a:rPr lang="en-US" altLang="zh-CN" dirty="0"/>
                        <a:t>t=1</a:t>
                      </a:r>
                      <a:endParaRPr lang="zh-CN" altLang="en-US" dirty="0"/>
                    </a:p>
                  </a:txBody>
                  <a:tcPr>
                    <a:lnB w="38100" cmpd="sng">
                      <a:noFill/>
                    </a:lnB>
                  </a:tcPr>
                </a:tc>
                <a:tc hMerge="1">
                  <a:txBody>
                    <a:bodyPr/>
                    <a:lstStyle/>
                    <a:p>
                      <a:endParaRPr lang="zh-CN" altLang="en-US" dirty="0"/>
                    </a:p>
                  </a:txBody>
                  <a:tcPr/>
                </a:tc>
                <a:extLst>
                  <a:ext uri="{0D108BD9-81ED-4DB2-BD59-A6C34878D82A}">
                    <a16:rowId xmlns:a16="http://schemas.microsoft.com/office/drawing/2014/main" val="712830154"/>
                  </a:ext>
                </a:extLst>
              </a:tr>
              <a:tr h="370840">
                <a:tc>
                  <a:txBody>
                    <a:bodyPr/>
                    <a:lstStyle/>
                    <a:p>
                      <a:pPr algn="ctr"/>
                      <a:r>
                        <a:rPr lang="en-US" altLang="zh-CN" dirty="0"/>
                        <a:t>weather</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altLang="zh-CN" dirty="0"/>
                        <a:t>P</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71399383"/>
                  </a:ext>
                </a:extLst>
              </a:tr>
              <a:tr h="370840">
                <a:tc>
                  <a:txBody>
                    <a:bodyPr/>
                    <a:lstStyle/>
                    <a:p>
                      <a:pPr algn="ctr"/>
                      <a:r>
                        <a:rPr lang="en-US" altLang="zh-CN" dirty="0"/>
                        <a:t>sun</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0.500</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33583248"/>
                  </a:ext>
                </a:extLst>
              </a:tr>
              <a:tr h="370840">
                <a:tc>
                  <a:txBody>
                    <a:bodyPr/>
                    <a:lstStyle/>
                    <a:p>
                      <a:pPr algn="ctr"/>
                      <a:r>
                        <a:rPr lang="en-US" altLang="zh-CN" dirty="0"/>
                        <a:t>cloud</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0.375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328003"/>
                  </a:ext>
                </a:extLst>
              </a:tr>
              <a:tr h="370840">
                <a:tc>
                  <a:txBody>
                    <a:bodyPr/>
                    <a:lstStyle/>
                    <a:p>
                      <a:pPr algn="ctr"/>
                      <a:r>
                        <a:rPr lang="en-US" altLang="zh-CN" dirty="0"/>
                        <a:t>rain</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0.125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6210285"/>
                  </a:ext>
                </a:extLst>
              </a:tr>
            </a:tbl>
          </a:graphicData>
        </a:graphic>
      </p:graphicFrame>
      <p:graphicFrame>
        <p:nvGraphicFramePr>
          <p:cNvPr id="15" name="表格 14">
            <a:extLst>
              <a:ext uri="{FF2B5EF4-FFF2-40B4-BE49-F238E27FC236}">
                <a16:creationId xmlns:a16="http://schemas.microsoft.com/office/drawing/2014/main" id="{8F7C1702-7C8D-CDD6-7E27-FD1727DF75D7}"/>
              </a:ext>
            </a:extLst>
          </p:cNvPr>
          <p:cNvGraphicFramePr>
            <a:graphicFrameLocks noGrp="1"/>
          </p:cNvGraphicFramePr>
          <p:nvPr>
            <p:extLst>
              <p:ext uri="{D42A27DB-BD31-4B8C-83A1-F6EECF244321}">
                <p14:modId xmlns:p14="http://schemas.microsoft.com/office/powerpoint/2010/main" val="1254890588"/>
              </p:ext>
            </p:extLst>
          </p:nvPr>
        </p:nvGraphicFramePr>
        <p:xfrm>
          <a:off x="4209361" y="3190382"/>
          <a:ext cx="2997424" cy="1849120"/>
        </p:xfrm>
        <a:graphic>
          <a:graphicData uri="http://schemas.openxmlformats.org/drawingml/2006/table">
            <a:tbl>
              <a:tblPr firstRow="1" bandRow="1">
                <a:tableStyleId>{7DF18680-E054-41AD-8BC1-D1AEF772440D}</a:tableStyleId>
              </a:tblPr>
              <a:tblGrid>
                <a:gridCol w="1498712">
                  <a:extLst>
                    <a:ext uri="{9D8B030D-6E8A-4147-A177-3AD203B41FA5}">
                      <a16:colId xmlns:a16="http://schemas.microsoft.com/office/drawing/2014/main" val="3460570447"/>
                    </a:ext>
                  </a:extLst>
                </a:gridCol>
                <a:gridCol w="1498712">
                  <a:extLst>
                    <a:ext uri="{9D8B030D-6E8A-4147-A177-3AD203B41FA5}">
                      <a16:colId xmlns:a16="http://schemas.microsoft.com/office/drawing/2014/main" val="127594945"/>
                    </a:ext>
                  </a:extLst>
                </a:gridCol>
              </a:tblGrid>
              <a:tr h="0">
                <a:tc gridSpan="2">
                  <a:txBody>
                    <a:bodyPr/>
                    <a:lstStyle/>
                    <a:p>
                      <a:pPr algn="ctr"/>
                      <a:r>
                        <a:rPr lang="en-US" altLang="zh-CN" dirty="0"/>
                        <a:t>t=2</a:t>
                      </a:r>
                      <a:endParaRPr lang="zh-CN" altLang="en-US" dirty="0"/>
                    </a:p>
                  </a:txBody>
                  <a:tcPr>
                    <a:lnB w="38100" cmpd="sng">
                      <a:noFill/>
                    </a:lnB>
                  </a:tcPr>
                </a:tc>
                <a:tc hMerge="1">
                  <a:txBody>
                    <a:bodyPr/>
                    <a:lstStyle/>
                    <a:p>
                      <a:endParaRPr lang="zh-CN" altLang="en-US" dirty="0"/>
                    </a:p>
                  </a:txBody>
                  <a:tcPr/>
                </a:tc>
                <a:extLst>
                  <a:ext uri="{0D108BD9-81ED-4DB2-BD59-A6C34878D82A}">
                    <a16:rowId xmlns:a16="http://schemas.microsoft.com/office/drawing/2014/main" val="265372647"/>
                  </a:ext>
                </a:extLst>
              </a:tr>
              <a:tr h="370840">
                <a:tc>
                  <a:txBody>
                    <a:bodyPr/>
                    <a:lstStyle/>
                    <a:p>
                      <a:pPr algn="ctr"/>
                      <a:r>
                        <a:rPr lang="en-US" altLang="zh-CN" dirty="0"/>
                        <a:t>weather</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altLang="zh-CN" dirty="0"/>
                        <a:t>P</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4446193"/>
                  </a:ext>
                </a:extLst>
              </a:tr>
              <a:tr h="370840">
                <a:tc>
                  <a:txBody>
                    <a:bodyPr/>
                    <a:lstStyle/>
                    <a:p>
                      <a:pPr algn="ctr"/>
                      <a:r>
                        <a:rPr lang="en-US" altLang="zh-CN" dirty="0"/>
                        <a:t>sun</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0.375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6681920"/>
                  </a:ext>
                </a:extLst>
              </a:tr>
              <a:tr h="370840">
                <a:tc>
                  <a:txBody>
                    <a:bodyPr/>
                    <a:lstStyle/>
                    <a:p>
                      <a:pPr algn="ctr"/>
                      <a:r>
                        <a:rPr lang="en-US" altLang="zh-CN" dirty="0"/>
                        <a:t>cloud</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0.281</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8470495"/>
                  </a:ext>
                </a:extLst>
              </a:tr>
              <a:tr h="370840">
                <a:tc>
                  <a:txBody>
                    <a:bodyPr/>
                    <a:lstStyle/>
                    <a:p>
                      <a:pPr algn="ctr"/>
                      <a:r>
                        <a:rPr lang="en-US" altLang="zh-CN" dirty="0"/>
                        <a:t>rain</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0.344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29767828"/>
                  </a:ext>
                </a:extLst>
              </a:tr>
            </a:tbl>
          </a:graphicData>
        </a:graphic>
      </p:graphicFrame>
      <p:graphicFrame>
        <p:nvGraphicFramePr>
          <p:cNvPr id="16" name="表格 15">
            <a:extLst>
              <a:ext uri="{FF2B5EF4-FFF2-40B4-BE49-F238E27FC236}">
                <a16:creationId xmlns:a16="http://schemas.microsoft.com/office/drawing/2014/main" id="{F0D2C1BD-5111-C133-843B-4D481F61280D}"/>
              </a:ext>
            </a:extLst>
          </p:cNvPr>
          <p:cNvGraphicFramePr>
            <a:graphicFrameLocks noGrp="1"/>
          </p:cNvGraphicFramePr>
          <p:nvPr>
            <p:extLst>
              <p:ext uri="{D42A27DB-BD31-4B8C-83A1-F6EECF244321}">
                <p14:modId xmlns:p14="http://schemas.microsoft.com/office/powerpoint/2010/main" val="4073504068"/>
              </p:ext>
            </p:extLst>
          </p:nvPr>
        </p:nvGraphicFramePr>
        <p:xfrm>
          <a:off x="8052411" y="3190382"/>
          <a:ext cx="2997424" cy="1849120"/>
        </p:xfrm>
        <a:graphic>
          <a:graphicData uri="http://schemas.openxmlformats.org/drawingml/2006/table">
            <a:tbl>
              <a:tblPr firstRow="1" bandRow="1">
                <a:tableStyleId>{7DF18680-E054-41AD-8BC1-D1AEF772440D}</a:tableStyleId>
              </a:tblPr>
              <a:tblGrid>
                <a:gridCol w="1498712">
                  <a:extLst>
                    <a:ext uri="{9D8B030D-6E8A-4147-A177-3AD203B41FA5}">
                      <a16:colId xmlns:a16="http://schemas.microsoft.com/office/drawing/2014/main" val="3460570447"/>
                    </a:ext>
                  </a:extLst>
                </a:gridCol>
                <a:gridCol w="1498712">
                  <a:extLst>
                    <a:ext uri="{9D8B030D-6E8A-4147-A177-3AD203B41FA5}">
                      <a16:colId xmlns:a16="http://schemas.microsoft.com/office/drawing/2014/main" val="127594945"/>
                    </a:ext>
                  </a:extLst>
                </a:gridCol>
              </a:tblGrid>
              <a:tr h="0">
                <a:tc gridSpan="2">
                  <a:txBody>
                    <a:bodyPr/>
                    <a:lstStyle/>
                    <a:p>
                      <a:pPr algn="ctr"/>
                      <a:r>
                        <a:rPr lang="en-US" altLang="zh-CN" dirty="0"/>
                        <a:t>t=3</a:t>
                      </a:r>
                      <a:endParaRPr lang="zh-CN" altLang="en-US" dirty="0"/>
                    </a:p>
                  </a:txBody>
                  <a:tcPr>
                    <a:lnB w="38100" cmpd="sng">
                      <a:noFill/>
                    </a:lnB>
                  </a:tcPr>
                </a:tc>
                <a:tc hMerge="1">
                  <a:txBody>
                    <a:bodyPr/>
                    <a:lstStyle/>
                    <a:p>
                      <a:endParaRPr lang="zh-CN" altLang="en-US" dirty="0"/>
                    </a:p>
                  </a:txBody>
                  <a:tcPr/>
                </a:tc>
                <a:extLst>
                  <a:ext uri="{0D108BD9-81ED-4DB2-BD59-A6C34878D82A}">
                    <a16:rowId xmlns:a16="http://schemas.microsoft.com/office/drawing/2014/main" val="265372647"/>
                  </a:ext>
                </a:extLst>
              </a:tr>
              <a:tr h="370840">
                <a:tc>
                  <a:txBody>
                    <a:bodyPr/>
                    <a:lstStyle/>
                    <a:p>
                      <a:pPr algn="ctr"/>
                      <a:r>
                        <a:rPr lang="en-US" altLang="zh-CN" dirty="0"/>
                        <a:t>weather</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altLang="zh-CN" dirty="0"/>
                        <a:t>P</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4446193"/>
                  </a:ext>
                </a:extLst>
              </a:tr>
              <a:tr h="370840">
                <a:tc>
                  <a:txBody>
                    <a:bodyPr/>
                    <a:lstStyle/>
                    <a:p>
                      <a:pPr algn="ctr"/>
                      <a:r>
                        <a:rPr lang="en-US" altLang="zh-CN" dirty="0"/>
                        <a:t>sun</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0.344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6681920"/>
                  </a:ext>
                </a:extLst>
              </a:tr>
              <a:tr h="370840">
                <a:tc>
                  <a:txBody>
                    <a:bodyPr/>
                    <a:lstStyle/>
                    <a:p>
                      <a:pPr algn="ctr"/>
                      <a:r>
                        <a:rPr lang="en-US" altLang="zh-CN" dirty="0"/>
                        <a:t>cloud</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0.305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8470495"/>
                  </a:ext>
                </a:extLst>
              </a:tr>
              <a:tr h="370840">
                <a:tc>
                  <a:txBody>
                    <a:bodyPr/>
                    <a:lstStyle/>
                    <a:p>
                      <a:pPr algn="ctr"/>
                      <a:r>
                        <a:rPr lang="en-US" altLang="zh-CN" dirty="0"/>
                        <a:t>rain</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0.352</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29767828"/>
                  </a:ext>
                </a:extLst>
              </a:tr>
            </a:tbl>
          </a:graphicData>
        </a:graphic>
      </p:graphicFrame>
    </p:spTree>
    <p:extLst>
      <p:ext uri="{BB962C8B-B14F-4D97-AF65-F5344CB8AC3E}">
        <p14:creationId xmlns:p14="http://schemas.microsoft.com/office/powerpoint/2010/main" val="654229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98AED-C143-E49E-CE10-9B15195A76CE}"/>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034AAF4A-C855-396D-209F-2DFE7CFA2CE5}"/>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0B5B5F22-CF66-B349-569E-20C65757DA65}"/>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E9F07E2F-56D9-4AC7-C9CA-C3437CF0C339}"/>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6DB0D9A3-995A-C150-50FD-C4034820E2E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71EEAEAF-4FEA-80E3-48A4-75C42179A3FA}"/>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隐马尔可夫模型</a:t>
            </a:r>
          </a:p>
        </p:txBody>
      </p:sp>
      <p:sp>
        <p:nvSpPr>
          <p:cNvPr id="12" name="文本框 11">
            <a:extLst>
              <a:ext uri="{FF2B5EF4-FFF2-40B4-BE49-F238E27FC236}">
                <a16:creationId xmlns:a16="http://schemas.microsoft.com/office/drawing/2014/main" id="{250E502D-4E5F-3EF2-FF0F-910C93B4089E}"/>
              </a:ext>
            </a:extLst>
          </p:cNvPr>
          <p:cNvSpPr txBox="1"/>
          <p:nvPr/>
        </p:nvSpPr>
        <p:spPr>
          <a:xfrm>
            <a:off x="537623" y="958467"/>
            <a:ext cx="11140257" cy="369332"/>
          </a:xfrm>
          <a:prstGeom prst="rect">
            <a:avLst/>
          </a:prstGeom>
          <a:noFill/>
        </p:spPr>
        <p:txBody>
          <a:bodyPr wrap="square" rtlCol="0">
            <a:spAutoFit/>
          </a:bodyPr>
          <a:lstStyle/>
          <a:p>
            <a:r>
              <a:rPr kumimoji="1" lang="zh-CN" altLang="en-US" dirty="0"/>
              <a:t>相对于刚才的马尔可夫模型，隐马尔可夫模型多了一个隐藏状态，例如</a:t>
            </a:r>
          </a:p>
        </p:txBody>
      </p:sp>
      <p:sp>
        <p:nvSpPr>
          <p:cNvPr id="13" name="文本框 12">
            <a:extLst>
              <a:ext uri="{FF2B5EF4-FFF2-40B4-BE49-F238E27FC236}">
                <a16:creationId xmlns:a16="http://schemas.microsoft.com/office/drawing/2014/main" id="{CC2D9114-1D56-43E7-12F3-D2F6A0295D06}"/>
              </a:ext>
            </a:extLst>
          </p:cNvPr>
          <p:cNvSpPr txBox="1"/>
          <p:nvPr/>
        </p:nvSpPr>
        <p:spPr>
          <a:xfrm>
            <a:off x="537623" y="1449753"/>
            <a:ext cx="11140257" cy="3780458"/>
          </a:xfrm>
          <a:prstGeom prst="rect">
            <a:avLst/>
          </a:prstGeom>
          <a:noFill/>
        </p:spPr>
        <p:txBody>
          <a:bodyPr wrap="square" rtlCol="0">
            <a:spAutoFit/>
          </a:bodyPr>
          <a:lstStyle/>
          <a:p>
            <a:pPr>
              <a:lnSpc>
                <a:spcPct val="150000"/>
              </a:lnSpc>
            </a:pPr>
            <a:r>
              <a:rPr kumimoji="1" lang="zh-CN" altLang="en-US" dirty="0"/>
              <a:t>现在我们漂到了一个岛上，这里没有天气预报，只有一片片的海藻</a:t>
            </a:r>
            <a:endParaRPr kumimoji="1" lang="en-US" altLang="zh-CN" dirty="0"/>
          </a:p>
          <a:p>
            <a:pPr>
              <a:lnSpc>
                <a:spcPct val="150000"/>
              </a:lnSpc>
            </a:pPr>
            <a:endParaRPr kumimoji="1" lang="zh-CN" altLang="en-US" dirty="0"/>
          </a:p>
          <a:p>
            <a:pPr>
              <a:lnSpc>
                <a:spcPct val="150000"/>
              </a:lnSpc>
            </a:pPr>
            <a:r>
              <a:rPr kumimoji="1" lang="zh-CN" altLang="en-US" dirty="0"/>
              <a:t>这些海藻状态能观察到的：</a:t>
            </a:r>
            <a:endParaRPr kumimoji="1" lang="en-US" altLang="zh-CN" dirty="0"/>
          </a:p>
          <a:p>
            <a:pPr>
              <a:lnSpc>
                <a:spcPct val="150000"/>
              </a:lnSpc>
            </a:pPr>
            <a:endParaRPr kumimoji="1" lang="zh-CN" altLang="en-US" dirty="0"/>
          </a:p>
          <a:p>
            <a:pPr>
              <a:lnSpc>
                <a:spcPct val="150000"/>
              </a:lnSpc>
            </a:pPr>
            <a:r>
              <a:rPr kumimoji="1" lang="zh-CN" altLang="en-US" dirty="0"/>
              <a:t>这里我们就没有直接的天气信息了，有的是间接的信息，海藻的状态跟天气的变换有一定的关系。</a:t>
            </a:r>
          </a:p>
          <a:p>
            <a:pPr>
              <a:lnSpc>
                <a:spcPct val="150000"/>
              </a:lnSpc>
            </a:pPr>
            <a:r>
              <a:rPr kumimoji="1" lang="zh-CN" altLang="en-US" dirty="0"/>
              <a:t>既然海藻是能看到的，那它就是</a:t>
            </a:r>
            <a:r>
              <a:rPr kumimoji="1" lang="zh-CN" altLang="en-US" b="1" dirty="0"/>
              <a:t>观察状态</a:t>
            </a:r>
            <a:r>
              <a:rPr kumimoji="1" lang="zh-CN" altLang="en-US" dirty="0"/>
              <a:t>，天气信息看不到就是</a:t>
            </a:r>
            <a:r>
              <a:rPr kumimoji="1" lang="zh-CN" altLang="en-US" b="1" dirty="0"/>
              <a:t>隐藏状态</a:t>
            </a:r>
            <a:endParaRPr kumimoji="1" lang="en-US" altLang="zh-CN" b="1" dirty="0"/>
          </a:p>
          <a:p>
            <a:pPr>
              <a:lnSpc>
                <a:spcPct val="150000"/>
              </a:lnSpc>
            </a:pPr>
            <a:r>
              <a:rPr kumimoji="1" lang="zh-CN" altLang="en-US" dirty="0"/>
              <a:t>最后想要得到的是海岛的天气情况，也就是隐藏状态</a:t>
            </a:r>
            <a:endParaRPr kumimoji="1" lang="en-US" altLang="zh-CN" dirty="0"/>
          </a:p>
          <a:p>
            <a:pPr>
              <a:lnSpc>
                <a:spcPct val="150000"/>
              </a:lnSpc>
            </a:pPr>
            <a:endParaRPr kumimoji="1" lang="en-US" altLang="zh-CN" dirty="0"/>
          </a:p>
          <a:p>
            <a:pPr>
              <a:lnSpc>
                <a:spcPct val="150000"/>
              </a:lnSpc>
            </a:pPr>
            <a:r>
              <a:rPr kumimoji="1" lang="zh-CN" altLang="en-US" dirty="0"/>
              <a:t>隐藏状态和观察状态不是一一对应的，观察状态有</a:t>
            </a:r>
            <a:r>
              <a:rPr kumimoji="1" lang="en-US" altLang="zh-CN" dirty="0"/>
              <a:t>4</a:t>
            </a:r>
            <a:r>
              <a:rPr kumimoji="1" lang="zh-CN" altLang="en-US" dirty="0"/>
              <a:t>种，而隐藏状态只有三种，状态数量可以自己定义</a:t>
            </a:r>
          </a:p>
        </p:txBody>
      </p:sp>
      <p:pic>
        <p:nvPicPr>
          <p:cNvPr id="2" name="图片 1">
            <a:extLst>
              <a:ext uri="{FF2B5EF4-FFF2-40B4-BE49-F238E27FC236}">
                <a16:creationId xmlns:a16="http://schemas.microsoft.com/office/drawing/2014/main" id="{D01BC5B9-A754-91F3-6B84-E9867143476F}"/>
              </a:ext>
            </a:extLst>
          </p:cNvPr>
          <p:cNvPicPr>
            <a:picLocks noChangeAspect="1"/>
          </p:cNvPicPr>
          <p:nvPr/>
        </p:nvPicPr>
        <p:blipFill>
          <a:blip r:embed="rId2"/>
          <a:stretch>
            <a:fillRect/>
          </a:stretch>
        </p:blipFill>
        <p:spPr>
          <a:xfrm>
            <a:off x="3299386" y="2135443"/>
            <a:ext cx="4527390" cy="739960"/>
          </a:xfrm>
          <a:prstGeom prst="rect">
            <a:avLst/>
          </a:prstGeom>
        </p:spPr>
      </p:pic>
    </p:spTree>
    <p:extLst>
      <p:ext uri="{BB962C8B-B14F-4D97-AF65-F5344CB8AC3E}">
        <p14:creationId xmlns:p14="http://schemas.microsoft.com/office/powerpoint/2010/main" val="2012846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B9BB-43C1-A426-AAE6-B57AC7ABCC7D}"/>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2D8BF4F9-B101-16DE-27C4-2DDBFEC2FEEF}"/>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2B561F9E-B3A0-097D-69C4-46B64CFA01FC}"/>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52DDDE17-ADF2-B0BE-B777-A0E187CA67CE}"/>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241C6D76-D35F-9AAC-4BBF-5AF94F92329C}"/>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F6656B64-0BC3-3DDA-456E-58B65D9E7DB5}"/>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离散马尔可夫过程</a:t>
            </a:r>
          </a:p>
        </p:txBody>
      </p:sp>
      <p:sp>
        <p:nvSpPr>
          <p:cNvPr id="12" name="文本框 11">
            <a:extLst>
              <a:ext uri="{FF2B5EF4-FFF2-40B4-BE49-F238E27FC236}">
                <a16:creationId xmlns:a16="http://schemas.microsoft.com/office/drawing/2014/main" id="{9F682211-2837-84E5-8C8D-6F0F28424E62}"/>
              </a:ext>
            </a:extLst>
          </p:cNvPr>
          <p:cNvSpPr txBox="1"/>
          <p:nvPr/>
        </p:nvSpPr>
        <p:spPr>
          <a:xfrm>
            <a:off x="537623" y="958467"/>
            <a:ext cx="11140257" cy="369332"/>
          </a:xfrm>
          <a:prstGeom prst="rect">
            <a:avLst/>
          </a:prstGeom>
          <a:noFill/>
        </p:spPr>
        <p:txBody>
          <a:bodyPr wrap="square" rtlCol="0">
            <a:spAutoFit/>
          </a:bodyPr>
          <a:lstStyle/>
          <a:p>
            <a:r>
              <a:rPr kumimoji="1" lang="zh-CN" altLang="en-US" dirty="0"/>
              <a:t>隐藏状态</a:t>
            </a:r>
            <a:r>
              <a:rPr lang="zh-CN" altLang="en-US" dirty="0">
                <a:solidFill>
                  <a:srgbClr val="0E0E0E"/>
                </a:solidFill>
                <a:effectLst/>
                <a:latin typeface=".SF NS"/>
              </a:rPr>
              <a:t>是事件序列的真实状态，而观测状态是我们能看到的表现。</a:t>
            </a:r>
          </a:p>
        </p:txBody>
      </p:sp>
      <p:pic>
        <p:nvPicPr>
          <p:cNvPr id="3" name="图片 2" descr="图示&#10;&#10;描述已自动生成">
            <a:extLst>
              <a:ext uri="{FF2B5EF4-FFF2-40B4-BE49-F238E27FC236}">
                <a16:creationId xmlns:a16="http://schemas.microsoft.com/office/drawing/2014/main" id="{44D708FE-DBD4-CBC3-08D5-A3943F784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23" y="1449753"/>
            <a:ext cx="8278809" cy="5194371"/>
          </a:xfrm>
          <a:prstGeom prst="rect">
            <a:avLst/>
          </a:prstGeom>
        </p:spPr>
      </p:pic>
      <p:sp>
        <p:nvSpPr>
          <p:cNvPr id="4" name="文本框 3">
            <a:extLst>
              <a:ext uri="{FF2B5EF4-FFF2-40B4-BE49-F238E27FC236}">
                <a16:creationId xmlns:a16="http://schemas.microsoft.com/office/drawing/2014/main" id="{F6471C32-C635-38DC-8C1C-FEA118392D15}"/>
              </a:ext>
            </a:extLst>
          </p:cNvPr>
          <p:cNvSpPr txBox="1"/>
          <p:nvPr/>
        </p:nvSpPr>
        <p:spPr>
          <a:xfrm>
            <a:off x="9232669" y="1327799"/>
            <a:ext cx="2566398" cy="3372077"/>
          </a:xfrm>
          <a:prstGeom prst="rect">
            <a:avLst/>
          </a:prstGeom>
          <a:noFill/>
        </p:spPr>
        <p:txBody>
          <a:bodyPr wrap="square" rtlCol="0">
            <a:spAutoFit/>
          </a:bodyPr>
          <a:lstStyle/>
          <a:p>
            <a:pPr>
              <a:lnSpc>
                <a:spcPct val="150000"/>
              </a:lnSpc>
            </a:pPr>
            <a:r>
              <a:rPr lang="zh-CN" altLang="en-US" dirty="0">
                <a:solidFill>
                  <a:srgbClr val="0E0E0E"/>
                </a:solidFill>
                <a:effectLst/>
                <a:latin typeface=".SF NS"/>
              </a:rPr>
              <a:t>每条从隐藏状态到观测状态的箭头表示一个</a:t>
            </a:r>
            <a:r>
              <a:rPr lang="zh-CN" altLang="en-US" b="1" dirty="0">
                <a:solidFill>
                  <a:srgbClr val="0E0E0E"/>
                </a:solidFill>
                <a:effectLst/>
                <a:latin typeface=".SF NS"/>
              </a:rPr>
              <a:t>发射概率</a:t>
            </a:r>
            <a:r>
              <a:rPr lang="zh-CN" altLang="en-US" dirty="0">
                <a:solidFill>
                  <a:srgbClr val="0E0E0E"/>
                </a:solidFill>
                <a:effectLst/>
                <a:latin typeface=".SF NS"/>
              </a:rPr>
              <a:t>，即在特定的隐藏状态下产生某个观测状态的概率。例如，晴天状态可能对应较高的干燥观测，而雷雨状态对应较高的湿润观测。</a:t>
            </a:r>
          </a:p>
        </p:txBody>
      </p:sp>
    </p:spTree>
    <p:extLst>
      <p:ext uri="{BB962C8B-B14F-4D97-AF65-F5344CB8AC3E}">
        <p14:creationId xmlns:p14="http://schemas.microsoft.com/office/powerpoint/2010/main" val="3723956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C630C-C6BE-A92E-3720-8F4A4DEC8432}"/>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1EEF4F97-4B38-5036-AE2C-3AEF8001C956}"/>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3170D7D3-963E-D730-70C0-5BBAC57E1D4F}"/>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6DA527FB-8F0C-E7D9-2930-F1943BE0FA5B}"/>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EA7408DB-1AC8-E18C-AA5E-FE85EC03E002}"/>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72483602-7114-1814-8B5F-9F5009CDA8C1}"/>
              </a:ext>
            </a:extLst>
          </p:cNvPr>
          <p:cNvSpPr txBox="1"/>
          <p:nvPr/>
        </p:nvSpPr>
        <p:spPr>
          <a:xfrm>
            <a:off x="1049153" y="313293"/>
            <a:ext cx="4426229"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HMM</a:t>
            </a:r>
            <a:r>
              <a:rPr lang="zh-CN" altLang="en-US" sz="2800" dirty="0">
                <a:gradFill>
                  <a:gsLst>
                    <a:gs pos="100000">
                      <a:schemeClr val="accent1">
                        <a:lumMod val="60000"/>
                        <a:lumOff val="40000"/>
                      </a:schemeClr>
                    </a:gs>
                    <a:gs pos="0">
                      <a:schemeClr val="accent1"/>
                    </a:gs>
                  </a:gsLst>
                  <a:lin ang="16200000" scaled="1"/>
                </a:gradFill>
                <a:latin typeface="+mj-ea"/>
                <a:ea typeface="+mj-ea"/>
              </a:rPr>
              <a:t>基本状态</a:t>
            </a:r>
          </a:p>
        </p:txBody>
      </p:sp>
      <p:sp>
        <p:nvSpPr>
          <p:cNvPr id="12" name="文本框 11">
            <a:extLst>
              <a:ext uri="{FF2B5EF4-FFF2-40B4-BE49-F238E27FC236}">
                <a16:creationId xmlns:a16="http://schemas.microsoft.com/office/drawing/2014/main" id="{6539F48E-B062-15F4-B9CE-02DAEEA25729}"/>
              </a:ext>
            </a:extLst>
          </p:cNvPr>
          <p:cNvSpPr txBox="1"/>
          <p:nvPr/>
        </p:nvSpPr>
        <p:spPr>
          <a:xfrm>
            <a:off x="537623" y="958467"/>
            <a:ext cx="11140257" cy="369332"/>
          </a:xfrm>
          <a:prstGeom prst="rect">
            <a:avLst/>
          </a:prstGeom>
          <a:noFill/>
        </p:spPr>
        <p:txBody>
          <a:bodyPr wrap="square" rtlCol="0">
            <a:spAutoFit/>
          </a:bodyPr>
          <a:lstStyle/>
          <a:p>
            <a:r>
              <a:rPr kumimoji="1" lang="en-US" altLang="zh-CN" dirty="0"/>
              <a:t>Z</a:t>
            </a:r>
            <a:r>
              <a:rPr kumimoji="1" lang="zh-CN" altLang="en-US" dirty="0"/>
              <a:t>是隐藏状态，</a:t>
            </a:r>
            <a:r>
              <a:rPr kumimoji="1" lang="en-US" altLang="zh-CN" dirty="0"/>
              <a:t>X</a:t>
            </a:r>
            <a:r>
              <a:rPr kumimoji="1" lang="zh-CN" altLang="en-US" dirty="0"/>
              <a:t>是观测状态，由隐藏状态生成观测状态，并且隐藏状态之间可以进行转换。</a:t>
            </a:r>
            <a:endParaRPr lang="zh-CN" altLang="en-US" dirty="0">
              <a:solidFill>
                <a:srgbClr val="0E0E0E"/>
              </a:solidFill>
              <a:effectLst/>
              <a:latin typeface=".SF NS"/>
            </a:endParaRPr>
          </a:p>
        </p:txBody>
      </p:sp>
      <p:pic>
        <p:nvPicPr>
          <p:cNvPr id="11" name="Picture 2">
            <a:extLst>
              <a:ext uri="{FF2B5EF4-FFF2-40B4-BE49-F238E27FC236}">
                <a16:creationId xmlns:a16="http://schemas.microsoft.com/office/drawing/2014/main" id="{EC0F6F5D-4F26-16EE-D19C-57927188E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034" y="2710175"/>
            <a:ext cx="8335536" cy="362945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FA774EDE-0C6C-5361-D98B-B01A8D3AE0DD}"/>
              </a:ext>
            </a:extLst>
          </p:cNvPr>
          <p:cNvSpPr txBox="1"/>
          <p:nvPr/>
        </p:nvSpPr>
        <p:spPr>
          <a:xfrm>
            <a:off x="525871" y="1637098"/>
            <a:ext cx="11140257" cy="879087"/>
          </a:xfrm>
          <a:prstGeom prst="rect">
            <a:avLst/>
          </a:prstGeom>
          <a:noFill/>
        </p:spPr>
        <p:txBody>
          <a:bodyPr wrap="square" rtlCol="0">
            <a:spAutoFit/>
          </a:bodyPr>
          <a:lstStyle/>
          <a:p>
            <a:pPr>
              <a:lnSpc>
                <a:spcPct val="150000"/>
              </a:lnSpc>
            </a:pPr>
            <a:r>
              <a:rPr kumimoji="1" lang="zh-CN" altLang="en-US" dirty="0"/>
              <a:t>当前的状态只与前一状态有关：</a:t>
            </a:r>
            <a:endParaRPr kumimoji="1" lang="en-US" altLang="zh-CN" dirty="0"/>
          </a:p>
          <a:p>
            <a:pPr>
              <a:lnSpc>
                <a:spcPct val="150000"/>
              </a:lnSpc>
            </a:pPr>
            <a:r>
              <a:rPr kumimoji="1" lang="zh-CN" altLang="en-US" dirty="0">
                <a:solidFill>
                  <a:srgbClr val="0E0E0E"/>
                </a:solidFill>
                <a:latin typeface=".SF NS"/>
              </a:rPr>
              <a:t>某个观测只和生成它的隐藏状态有关：</a:t>
            </a:r>
            <a:r>
              <a:rPr kumimoji="1" lang="en-US" altLang="zh-CN" dirty="0">
                <a:solidFill>
                  <a:srgbClr val="0E0E0E"/>
                </a:solidFill>
                <a:latin typeface=".SF NS"/>
              </a:rPr>
              <a:t>x1</a:t>
            </a:r>
            <a:r>
              <a:rPr kumimoji="1" lang="zh-CN" altLang="en-US" dirty="0">
                <a:solidFill>
                  <a:srgbClr val="0E0E0E"/>
                </a:solidFill>
                <a:latin typeface=".SF NS"/>
              </a:rPr>
              <a:t>和</a:t>
            </a:r>
            <a:r>
              <a:rPr kumimoji="1" lang="en-US" altLang="zh-CN" dirty="0">
                <a:solidFill>
                  <a:srgbClr val="0E0E0E"/>
                </a:solidFill>
                <a:latin typeface=".SF NS"/>
              </a:rPr>
              <a:t>x2</a:t>
            </a:r>
            <a:r>
              <a:rPr kumimoji="1" lang="zh-CN" altLang="en-US" dirty="0">
                <a:solidFill>
                  <a:srgbClr val="0E0E0E"/>
                </a:solidFill>
                <a:latin typeface=".SF NS"/>
              </a:rPr>
              <a:t>之间没有任何关系</a:t>
            </a:r>
            <a:endParaRPr kumimoji="1" lang="en-US" altLang="zh-CN" dirty="0">
              <a:solidFill>
                <a:srgbClr val="0E0E0E"/>
              </a:solidFill>
              <a:latin typeface=".SF NS"/>
            </a:endParaRPr>
          </a:p>
        </p:txBody>
      </p:sp>
    </p:spTree>
    <p:extLst>
      <p:ext uri="{BB962C8B-B14F-4D97-AF65-F5344CB8AC3E}">
        <p14:creationId xmlns:p14="http://schemas.microsoft.com/office/powerpoint/2010/main" val="1476938832"/>
      </p:ext>
    </p:extLst>
  </p:cSld>
  <p:clrMapOvr>
    <a:masterClrMapping/>
  </p:clrMapOvr>
</p:sld>
</file>

<file path=ppt/theme/theme1.xml><?xml version="1.0" encoding="utf-8"?>
<a:theme xmlns:a="http://schemas.openxmlformats.org/drawingml/2006/main" name="Office 主题​​">
  <a:themeElements>
    <a:clrScheme name="自定义 246">
      <a:dk1>
        <a:sysClr val="windowText" lastClr="000000"/>
      </a:dk1>
      <a:lt1>
        <a:sysClr val="window" lastClr="FFFFFF"/>
      </a:lt1>
      <a:dk2>
        <a:srgbClr val="44546A"/>
      </a:dk2>
      <a:lt2>
        <a:srgbClr val="E7E6E6"/>
      </a:lt2>
      <a:accent1>
        <a:srgbClr val="1E2D66"/>
      </a:accent1>
      <a:accent2>
        <a:srgbClr val="B78B26"/>
      </a:accent2>
      <a:accent3>
        <a:srgbClr val="CBB894"/>
      </a:accent3>
      <a:accent4>
        <a:srgbClr val="FFC000"/>
      </a:accent4>
      <a:accent5>
        <a:srgbClr val="5B9BD5"/>
      </a:accent5>
      <a:accent6>
        <a:srgbClr val="70AD47"/>
      </a:accent6>
      <a:hlink>
        <a:srgbClr val="0563C1"/>
      </a:hlink>
      <a:folHlink>
        <a:srgbClr val="954F72"/>
      </a:folHlink>
    </a:clrScheme>
    <a:fontScheme name="学术PPT">
      <a:majorFont>
        <a:latin typeface="Humnst777 Blk BT"/>
        <a:ea typeface="思源宋体 CN Heavy"/>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2697</TotalTime>
  <Words>3770</Words>
  <Application>Microsoft Macintosh PowerPoint</Application>
  <PresentationFormat>宽屏</PresentationFormat>
  <Paragraphs>333</Paragraphs>
  <Slides>32</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-apple-system</vt:lpstr>
      <vt:lpstr>.SF NS</vt:lpstr>
      <vt:lpstr>思源黑体 CN Regular</vt:lpstr>
      <vt:lpstr>OPPOSans L</vt:lpstr>
      <vt:lpstr>PingFang SC</vt:lpstr>
      <vt:lpstr>Arial</vt:lpstr>
      <vt:lpstr>Cambria Math</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敏</dc:creator>
  <cp:lastModifiedBy>苏 杜</cp:lastModifiedBy>
  <cp:revision>35</cp:revision>
  <dcterms:created xsi:type="dcterms:W3CDTF">2022-10-20T03:02:28Z</dcterms:created>
  <dcterms:modified xsi:type="dcterms:W3CDTF">2024-11-12T14:17:09Z</dcterms:modified>
</cp:coreProperties>
</file>